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grandir Grand" panose="020B0604020202020204" charset="0"/>
      <p:regular r:id="rId19"/>
    </p:embeddedFont>
    <p:embeddedFont>
      <p:font typeface="Agrandir Grand Bold" panose="020B0604020202020204" charset="0"/>
      <p:regular r:id="rId20"/>
    </p:embeddedFon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Telegraf" panose="020B0604020202020204" charset="0"/>
      <p:regular r:id="rId23"/>
    </p:embeddedFont>
    <p:embeddedFont>
      <p:font typeface="Telegraf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01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3.sv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7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svg"/><Relationship Id="rId7" Type="http://schemas.openxmlformats.org/officeDocument/2006/relationships/image" Target="../media/image3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.svg"/><Relationship Id="rId7" Type="http://schemas.openxmlformats.org/officeDocument/2006/relationships/image" Target="../media/image4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3.jpe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11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11" Type="http://schemas.openxmlformats.org/officeDocument/2006/relationships/image" Target="../media/image51.png"/><Relationship Id="rId5" Type="http://schemas.openxmlformats.org/officeDocument/2006/relationships/image" Target="../media/image17.png"/><Relationship Id="rId10" Type="http://schemas.openxmlformats.org/officeDocument/2006/relationships/image" Target="../media/image50.svg"/><Relationship Id="rId4" Type="http://schemas.openxmlformats.org/officeDocument/2006/relationships/image" Target="../media/image12.sv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7.xml"/><Relationship Id="rId18" Type="http://schemas.openxmlformats.org/officeDocument/2006/relationships/slide" Target="slide15.xml"/><Relationship Id="rId3" Type="http://schemas.openxmlformats.org/officeDocument/2006/relationships/image" Target="../media/image1.png"/><Relationship Id="rId7" Type="http://schemas.openxmlformats.org/officeDocument/2006/relationships/slide" Target="slide4.xml"/><Relationship Id="rId12" Type="http://schemas.openxmlformats.org/officeDocument/2006/relationships/slide" Target="slide9.xml"/><Relationship Id="rId17" Type="http://schemas.openxmlformats.org/officeDocument/2006/relationships/slide" Target="slide14.xml"/><Relationship Id="rId2" Type="http://schemas.openxmlformats.org/officeDocument/2006/relationships/image" Target="../media/image2.png"/><Relationship Id="rId16" Type="http://schemas.openxmlformats.org/officeDocument/2006/relationships/slide" Target="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11" Type="http://schemas.openxmlformats.org/officeDocument/2006/relationships/slide" Target="slide10.xml"/><Relationship Id="rId5" Type="http://schemas.openxmlformats.org/officeDocument/2006/relationships/image" Target="../media/image10.svg"/><Relationship Id="rId15" Type="http://schemas.openxmlformats.org/officeDocument/2006/relationships/slide" Target="slide13.xml"/><Relationship Id="rId10" Type="http://schemas.openxmlformats.org/officeDocument/2006/relationships/slide" Target="slide8.xml"/><Relationship Id="rId19" Type="http://schemas.openxmlformats.org/officeDocument/2006/relationships/slide" Target="slide16.xml"/><Relationship Id="rId4" Type="http://schemas.openxmlformats.org/officeDocument/2006/relationships/image" Target="../media/image9.png"/><Relationship Id="rId9" Type="http://schemas.openxmlformats.org/officeDocument/2006/relationships/slide" Target="slide6.xml"/><Relationship Id="rId14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3.jpe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sv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4.sv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sv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17314" y="-281936"/>
            <a:ext cx="8701662" cy="7962021"/>
          </a:xfrm>
          <a:custGeom>
            <a:avLst/>
            <a:gdLst/>
            <a:ahLst/>
            <a:cxnLst/>
            <a:rect l="l" t="t" r="r" b="b"/>
            <a:pathLst>
              <a:path w="8701662" h="7962021">
                <a:moveTo>
                  <a:pt x="0" y="0"/>
                </a:moveTo>
                <a:lnTo>
                  <a:pt x="8701662" y="0"/>
                </a:lnTo>
                <a:lnTo>
                  <a:pt x="8701662" y="7962021"/>
                </a:lnTo>
                <a:lnTo>
                  <a:pt x="0" y="7962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79830" y="4993139"/>
            <a:ext cx="9220840" cy="8229600"/>
          </a:xfrm>
          <a:custGeom>
            <a:avLst/>
            <a:gdLst/>
            <a:ahLst/>
            <a:cxnLst/>
            <a:rect l="l" t="t" r="r" b="b"/>
            <a:pathLst>
              <a:path w="9220840" h="822960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348461" flipH="1">
            <a:off x="-3735720" y="2730498"/>
            <a:ext cx="8994098" cy="8229600"/>
          </a:xfrm>
          <a:custGeom>
            <a:avLst/>
            <a:gdLst/>
            <a:ahLst/>
            <a:cxnLst/>
            <a:rect l="l" t="t" r="r" b="b"/>
            <a:pathLst>
              <a:path w="8994098" h="8229600">
                <a:moveTo>
                  <a:pt x="8994098" y="0"/>
                </a:moveTo>
                <a:lnTo>
                  <a:pt x="0" y="0"/>
                </a:lnTo>
                <a:lnTo>
                  <a:pt x="0" y="8229600"/>
                </a:lnTo>
                <a:lnTo>
                  <a:pt x="8994098" y="8229600"/>
                </a:lnTo>
                <a:lnTo>
                  <a:pt x="899409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62285" y="3537992"/>
            <a:ext cx="10024163" cy="10024163"/>
          </a:xfrm>
          <a:custGeom>
            <a:avLst/>
            <a:gdLst/>
            <a:ahLst/>
            <a:cxnLst/>
            <a:rect l="l" t="t" r="r" b="b"/>
            <a:pathLst>
              <a:path w="10024163" h="10024163">
                <a:moveTo>
                  <a:pt x="0" y="0"/>
                </a:moveTo>
                <a:lnTo>
                  <a:pt x="10024162" y="0"/>
                </a:lnTo>
                <a:lnTo>
                  <a:pt x="10024162" y="10024163"/>
                </a:lnTo>
                <a:lnTo>
                  <a:pt x="0" y="10024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297581" y="-3297581"/>
            <a:ext cx="8652563" cy="8652563"/>
          </a:xfrm>
          <a:custGeom>
            <a:avLst/>
            <a:gdLst/>
            <a:ahLst/>
            <a:cxnLst/>
            <a:rect l="l" t="t" r="r" b="b"/>
            <a:pathLst>
              <a:path w="8652563" h="8652563">
                <a:moveTo>
                  <a:pt x="0" y="0"/>
                </a:moveTo>
                <a:lnTo>
                  <a:pt x="8652562" y="0"/>
                </a:lnTo>
                <a:lnTo>
                  <a:pt x="8652562" y="8652562"/>
                </a:lnTo>
                <a:lnTo>
                  <a:pt x="0" y="86525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883895" y="7841846"/>
            <a:ext cx="13443401" cy="1416454"/>
            <a:chOff x="0" y="0"/>
            <a:chExt cx="3540649" cy="3730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40649" cy="373058"/>
            </a:xfrm>
            <a:custGeom>
              <a:avLst/>
              <a:gdLst/>
              <a:ahLst/>
              <a:cxnLst/>
              <a:rect l="l" t="t" r="r" b="b"/>
              <a:pathLst>
                <a:path w="3540649" h="373058">
                  <a:moveTo>
                    <a:pt x="57589" y="0"/>
                  </a:moveTo>
                  <a:lnTo>
                    <a:pt x="3483059" y="0"/>
                  </a:lnTo>
                  <a:cubicBezTo>
                    <a:pt x="3498333" y="0"/>
                    <a:pt x="3512981" y="6067"/>
                    <a:pt x="3523781" y="16867"/>
                  </a:cubicBezTo>
                  <a:cubicBezTo>
                    <a:pt x="3534581" y="27667"/>
                    <a:pt x="3540649" y="42315"/>
                    <a:pt x="3540649" y="57589"/>
                  </a:cubicBezTo>
                  <a:lnTo>
                    <a:pt x="3540649" y="315469"/>
                  </a:lnTo>
                  <a:cubicBezTo>
                    <a:pt x="3540649" y="330742"/>
                    <a:pt x="3534581" y="345390"/>
                    <a:pt x="3523781" y="356190"/>
                  </a:cubicBezTo>
                  <a:cubicBezTo>
                    <a:pt x="3512981" y="366990"/>
                    <a:pt x="3498333" y="373058"/>
                    <a:pt x="3483059" y="373058"/>
                  </a:cubicBezTo>
                  <a:lnTo>
                    <a:pt x="57589" y="373058"/>
                  </a:lnTo>
                  <a:cubicBezTo>
                    <a:pt x="25783" y="373058"/>
                    <a:pt x="0" y="347274"/>
                    <a:pt x="0" y="315469"/>
                  </a:cubicBezTo>
                  <a:lnTo>
                    <a:pt x="0" y="57589"/>
                  </a:lnTo>
                  <a:cubicBezTo>
                    <a:pt x="0" y="42315"/>
                    <a:pt x="6067" y="27667"/>
                    <a:pt x="16867" y="16867"/>
                  </a:cubicBezTo>
                  <a:cubicBezTo>
                    <a:pt x="27667" y="6067"/>
                    <a:pt x="42315" y="0"/>
                    <a:pt x="5758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3540649" cy="439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0565" y="1887376"/>
            <a:ext cx="14102991" cy="5518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799"/>
              </a:lnSpc>
            </a:pPr>
            <a:r>
              <a:rPr lang="en-US" sz="15999" u="none" strike="noStrike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BUSINESS CASE STUDY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908526" y="6426718"/>
            <a:ext cx="5228643" cy="1729167"/>
            <a:chOff x="0" y="0"/>
            <a:chExt cx="6971523" cy="23055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89982" cy="589982"/>
            </a:xfrm>
            <a:custGeom>
              <a:avLst/>
              <a:gdLst/>
              <a:ahLst/>
              <a:cxnLst/>
              <a:rect l="l" t="t" r="r" b="b"/>
              <a:pathLst>
                <a:path w="589982" h="589982">
                  <a:moveTo>
                    <a:pt x="0" y="0"/>
                  </a:moveTo>
                  <a:lnTo>
                    <a:pt x="589982" y="0"/>
                  </a:lnTo>
                  <a:lnTo>
                    <a:pt x="589982" y="589982"/>
                  </a:lnTo>
                  <a:lnTo>
                    <a:pt x="0" y="589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936077" y="30156"/>
              <a:ext cx="6035446" cy="227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13"/>
                </a:lnSpc>
              </a:pPr>
              <a:r>
                <a:rPr lang="en-US" sz="2087" dirty="0" err="1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DropItLikeItsHot</a:t>
              </a:r>
              <a:r>
                <a:rPr lang="en-US" sz="2087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Partnership Evaluation</a:t>
              </a:r>
            </a:p>
            <a:p>
              <a:pPr algn="l">
                <a:lnSpc>
                  <a:spcPts val="2713"/>
                </a:lnSpc>
              </a:pPr>
              <a:r>
                <a:rPr lang="en-US" sz="2087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CPC → CPO Switch (Aug 2023)</a:t>
              </a:r>
            </a:p>
            <a:p>
              <a:pPr algn="l">
                <a:lnSpc>
                  <a:spcPts val="2713"/>
                </a:lnSpc>
              </a:pPr>
              <a:r>
                <a:rPr lang="en-US" sz="2087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Impact Analysis for</a:t>
              </a:r>
              <a:r>
                <a:rPr lang="tr-TR" sz="2087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</a:t>
              </a:r>
              <a:r>
                <a:rPr lang="tr-TR" sz="2087" dirty="0" err="1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The</a:t>
              </a:r>
              <a:r>
                <a:rPr lang="tr-TR" sz="2087" dirty="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 X </a:t>
              </a:r>
              <a:r>
                <a:rPr lang="tr-TR" sz="2087" dirty="0" err="1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firm</a:t>
              </a:r>
              <a:endParaRPr lang="en-US" sz="2087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endParaRPr>
            </a:p>
            <a:p>
              <a:pPr algn="l">
                <a:lnSpc>
                  <a:spcPts val="2713"/>
                </a:lnSpc>
                <a:spcBef>
                  <a:spcPct val="0"/>
                </a:spcBef>
              </a:pPr>
              <a:endParaRPr lang="en-US" sz="2087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472454" y="2254648"/>
            <a:ext cx="2888852" cy="2888852"/>
            <a:chOff x="0" y="0"/>
            <a:chExt cx="3851802" cy="385180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3851802" cy="385180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>
                  <a:alpha val="74902"/>
                </a:srgbClr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913245" y="1446155"/>
              <a:ext cx="2025311" cy="959491"/>
            </a:xfrm>
            <a:custGeom>
              <a:avLst/>
              <a:gdLst/>
              <a:ahLst/>
              <a:cxnLst/>
              <a:rect l="l" t="t" r="r" b="b"/>
              <a:pathLst>
                <a:path w="2025311" h="959491">
                  <a:moveTo>
                    <a:pt x="0" y="0"/>
                  </a:moveTo>
                  <a:lnTo>
                    <a:pt x="2025312" y="0"/>
                  </a:lnTo>
                  <a:lnTo>
                    <a:pt x="2025312" y="959492"/>
                  </a:lnTo>
                  <a:lnTo>
                    <a:pt x="0" y="959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6372824" y="8216698"/>
            <a:ext cx="3220986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Presented by:.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56401" y="8216698"/>
            <a:ext cx="7850827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EMRE ÖZYÜREK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06953" y="9867900"/>
            <a:ext cx="2274094" cy="26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0"/>
              </a:lnSpc>
            </a:pPr>
            <a:r>
              <a:rPr lang="tr-TR" sz="155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X</a:t>
            </a:r>
            <a:r>
              <a:rPr lang="en-US" sz="155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55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x </a:t>
            </a:r>
            <a:r>
              <a:rPr lang="en-US" sz="155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EMRE OZYREK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422802"/>
            <a:ext cx="7670997" cy="7670997"/>
          </a:xfrm>
          <a:custGeom>
            <a:avLst/>
            <a:gdLst/>
            <a:ahLst/>
            <a:cxnLst/>
            <a:rect l="l" t="t" r="r" b="b"/>
            <a:pathLst>
              <a:path w="7670997" h="7670997">
                <a:moveTo>
                  <a:pt x="0" y="0"/>
                </a:moveTo>
                <a:lnTo>
                  <a:pt x="7670997" y="0"/>
                </a:lnTo>
                <a:lnTo>
                  <a:pt x="7670997" y="7670996"/>
                </a:lnTo>
                <a:lnTo>
                  <a:pt x="0" y="767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16444">
            <a:off x="-1268235" y="-1867570"/>
            <a:ext cx="6094302" cy="6715484"/>
          </a:xfrm>
          <a:custGeom>
            <a:avLst/>
            <a:gdLst/>
            <a:ahLst/>
            <a:cxnLst/>
            <a:rect l="l" t="t" r="r" b="b"/>
            <a:pathLst>
              <a:path w="6094302" h="6715484">
                <a:moveTo>
                  <a:pt x="0" y="0"/>
                </a:moveTo>
                <a:lnTo>
                  <a:pt x="6094302" y="0"/>
                </a:lnTo>
                <a:lnTo>
                  <a:pt x="6094302" y="6715484"/>
                </a:lnTo>
                <a:lnTo>
                  <a:pt x="0" y="6715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649573" y="342900"/>
            <a:ext cx="6777098" cy="7467876"/>
          </a:xfrm>
          <a:custGeom>
            <a:avLst/>
            <a:gdLst/>
            <a:ahLst/>
            <a:cxnLst/>
            <a:rect l="l" t="t" r="r" b="b"/>
            <a:pathLst>
              <a:path w="6777098" h="7467876">
                <a:moveTo>
                  <a:pt x="0" y="0"/>
                </a:moveTo>
                <a:lnTo>
                  <a:pt x="6777097" y="0"/>
                </a:lnTo>
                <a:lnTo>
                  <a:pt x="6777097" y="7467876"/>
                </a:lnTo>
                <a:lnTo>
                  <a:pt x="0" y="7467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1602" y="257175"/>
            <a:ext cx="16230600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  <a:spcBef>
                <a:spcPct val="0"/>
              </a:spcBef>
            </a:pPr>
            <a:r>
              <a:rPr lang="en-US" sz="9000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WEEK</a:t>
            </a:r>
            <a:r>
              <a:rPr lang="en-US" sz="9000" u="none" strike="noStrike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LY KPI TRENDS </a:t>
            </a:r>
          </a:p>
        </p:txBody>
      </p:sp>
      <p:sp>
        <p:nvSpPr>
          <p:cNvPr id="6" name="Freeform 6"/>
          <p:cNvSpPr/>
          <p:nvPr/>
        </p:nvSpPr>
        <p:spPr>
          <a:xfrm>
            <a:off x="13439648" y="7733923"/>
            <a:ext cx="6494313" cy="5106154"/>
          </a:xfrm>
          <a:custGeom>
            <a:avLst/>
            <a:gdLst/>
            <a:ahLst/>
            <a:cxnLst/>
            <a:rect l="l" t="t" r="r" b="b"/>
            <a:pathLst>
              <a:path w="6494313" h="5106154">
                <a:moveTo>
                  <a:pt x="0" y="0"/>
                </a:moveTo>
                <a:lnTo>
                  <a:pt x="6494314" y="0"/>
                </a:lnTo>
                <a:lnTo>
                  <a:pt x="6494314" y="5106154"/>
                </a:lnTo>
                <a:lnTo>
                  <a:pt x="0" y="5106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97252" y="3928110"/>
            <a:ext cx="6209489" cy="121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Pa</a:t>
            </a:r>
            <a:r>
              <a:rPr lang="en-US" sz="2100" b="1" strike="noStrik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rtner fulfilled (and exceeded) inventory commitment</a:t>
            </a:r>
            <a:r>
              <a:rPr lang="en-US" sz="2100" strike="noStrik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t.</a:t>
            </a:r>
          </a:p>
          <a:p>
            <a:pPr marL="0" lvl="1" indent="0" algn="ctr">
              <a:lnSpc>
                <a:spcPts val="3150"/>
              </a:lnSpc>
              <a:spcBef>
                <a:spcPct val="0"/>
              </a:spcBef>
            </a:pPr>
            <a:r>
              <a:rPr lang="en-US" sz="2100" strike="noStrik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(Switch to CPO; upload more products)</a:t>
            </a:r>
          </a:p>
        </p:txBody>
      </p:sp>
      <p:sp>
        <p:nvSpPr>
          <p:cNvPr id="8" name="Freeform 8"/>
          <p:cNvSpPr/>
          <p:nvPr/>
        </p:nvSpPr>
        <p:spPr>
          <a:xfrm>
            <a:off x="14452502" y="-2120998"/>
            <a:ext cx="7670997" cy="7670997"/>
          </a:xfrm>
          <a:custGeom>
            <a:avLst/>
            <a:gdLst/>
            <a:ahLst/>
            <a:cxnLst/>
            <a:rect l="l" t="t" r="r" b="b"/>
            <a:pathLst>
              <a:path w="7670997" h="7670997">
                <a:moveTo>
                  <a:pt x="0" y="0"/>
                </a:moveTo>
                <a:lnTo>
                  <a:pt x="7670996" y="0"/>
                </a:lnTo>
                <a:lnTo>
                  <a:pt x="7670996" y="7670996"/>
                </a:lnTo>
                <a:lnTo>
                  <a:pt x="0" y="767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5293" y="2901342"/>
            <a:ext cx="2630191" cy="6356958"/>
          </a:xfrm>
          <a:custGeom>
            <a:avLst/>
            <a:gdLst/>
            <a:ahLst/>
            <a:cxnLst/>
            <a:rect l="l" t="t" r="r" b="b"/>
            <a:pathLst>
              <a:path w="2630191" h="6356958">
                <a:moveTo>
                  <a:pt x="0" y="0"/>
                </a:moveTo>
                <a:lnTo>
                  <a:pt x="2630192" y="0"/>
                </a:lnTo>
                <a:lnTo>
                  <a:pt x="263019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10248508" y="3717621"/>
          <a:ext cx="7712691" cy="4949933"/>
        </p:xfrm>
        <a:graphic>
          <a:graphicData uri="http://schemas.openxmlformats.org/drawingml/2006/table">
            <a:tbl>
              <a:tblPr/>
              <a:tblGrid>
                <a:gridCol w="2347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8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82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82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38715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 u="sng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Growth Perc.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 u="sng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Shop ID/Partner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 u="sng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AVG OOP -Pre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1" u="sng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AVG OOP -Post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810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(+875%)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191,723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1,868,334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5810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(+189%)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463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240,019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694,958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406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+494% combined OOP growth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DroptLikeItsHot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431,742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2,563,292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4357205" y="1943838"/>
            <a:ext cx="7757129" cy="1024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3"/>
              </a:lnSpc>
            </a:pPr>
            <a:r>
              <a:rPr lang="en-US" sz="3573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→ INVENTORY COMMITMENT (OOP GROWTH)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30921" y="5815474"/>
            <a:ext cx="7617587" cy="121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pat</a:t>
            </a:r>
            <a:r>
              <a:rPr lang="en-US" sz="2100" b="1" strike="noStrik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tern we observe:</a:t>
            </a:r>
          </a:p>
          <a:p>
            <a:pPr marL="453392" lvl="1" indent="-226696" algn="ctr">
              <a:lnSpc>
                <a:spcPts val="315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b="1" strike="noStrik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OOP ↑ → clickouts ↑ → conversions ↑ → revenue ↑</a:t>
            </a:r>
          </a:p>
          <a:p>
            <a:pPr marL="0" lvl="1" indent="0" algn="ctr">
              <a:lnSpc>
                <a:spcPts val="3150"/>
              </a:lnSpc>
              <a:spcBef>
                <a:spcPct val="0"/>
              </a:spcBef>
            </a:pPr>
            <a:endParaRPr lang="en-US" sz="2100" b="1" strike="noStrike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442027" y="7715526"/>
            <a:ext cx="9207545" cy="2015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But increased inventory al</a:t>
            </a:r>
            <a:r>
              <a:rPr lang="en-US" sz="2100" b="1" strike="noStrik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ters RPC!</a:t>
            </a:r>
          </a:p>
          <a:p>
            <a:pPr algn="ctr">
              <a:lnSpc>
                <a:spcPts val="3150"/>
              </a:lnSpc>
              <a:spcBef>
                <a:spcPct val="0"/>
              </a:spcBef>
            </a:pPr>
            <a:r>
              <a:rPr lang="en-US" sz="2100" b="1" strike="noStrik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Shop 10 shows this effect clearly,</a:t>
            </a:r>
          </a:p>
          <a:p>
            <a:pPr marL="453392" lvl="1" indent="-226696" algn="ctr">
              <a:lnSpc>
                <a:spcPts val="3150"/>
              </a:lnSpc>
              <a:spcBef>
                <a:spcPct val="0"/>
              </a:spcBef>
              <a:buFont typeface="Arial"/>
              <a:buChar char="•"/>
            </a:pPr>
            <a:r>
              <a:rPr lang="en-US" sz="2100" b="1" strike="noStrik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Shop 463 less affected because their catalog is higher value.</a:t>
            </a:r>
          </a:p>
          <a:p>
            <a:pPr marL="453392" lvl="1" indent="-226696" algn="ctr">
              <a:lnSpc>
                <a:spcPts val="3150"/>
              </a:lnSpc>
              <a:spcBef>
                <a:spcPct val="0"/>
              </a:spcBef>
              <a:buFont typeface="Arial"/>
              <a:buChar char="•"/>
            </a:pPr>
            <a:endParaRPr lang="en-US" sz="2100" b="1" strike="noStrike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  <a:p>
            <a:pPr marL="0" lvl="1" indent="0" algn="ctr">
              <a:lnSpc>
                <a:spcPts val="3150"/>
              </a:lnSpc>
              <a:spcBef>
                <a:spcPct val="0"/>
              </a:spcBef>
            </a:pPr>
            <a:endParaRPr lang="en-US" sz="2100" b="1" strike="noStrike">
              <a:solidFill>
                <a:srgbClr val="FFFFFF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3314428" y="4023360"/>
            <a:ext cx="365648" cy="365648"/>
          </a:xfrm>
          <a:custGeom>
            <a:avLst/>
            <a:gdLst/>
            <a:ahLst/>
            <a:cxnLst/>
            <a:rect l="l" t="t" r="r" b="b"/>
            <a:pathLst>
              <a:path w="365648" h="365648">
                <a:moveTo>
                  <a:pt x="0" y="0"/>
                </a:moveTo>
                <a:lnTo>
                  <a:pt x="365648" y="0"/>
                </a:lnTo>
                <a:lnTo>
                  <a:pt x="365648" y="365649"/>
                </a:lnTo>
                <a:lnTo>
                  <a:pt x="0" y="365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357205" y="5896997"/>
            <a:ext cx="365648" cy="365648"/>
          </a:xfrm>
          <a:custGeom>
            <a:avLst/>
            <a:gdLst/>
            <a:ahLst/>
            <a:cxnLst/>
            <a:rect l="l" t="t" r="r" b="b"/>
            <a:pathLst>
              <a:path w="365648" h="365648">
                <a:moveTo>
                  <a:pt x="0" y="0"/>
                </a:moveTo>
                <a:lnTo>
                  <a:pt x="365648" y="0"/>
                </a:lnTo>
                <a:lnTo>
                  <a:pt x="365648" y="365648"/>
                </a:lnTo>
                <a:lnTo>
                  <a:pt x="0" y="3656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174380" y="7783339"/>
            <a:ext cx="365648" cy="365648"/>
          </a:xfrm>
          <a:custGeom>
            <a:avLst/>
            <a:gdLst/>
            <a:ahLst/>
            <a:cxnLst/>
            <a:rect l="l" t="t" r="r" b="b"/>
            <a:pathLst>
              <a:path w="365648" h="365648">
                <a:moveTo>
                  <a:pt x="0" y="0"/>
                </a:moveTo>
                <a:lnTo>
                  <a:pt x="365649" y="0"/>
                </a:lnTo>
                <a:lnTo>
                  <a:pt x="365649" y="365648"/>
                </a:lnTo>
                <a:lnTo>
                  <a:pt x="0" y="3656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422802"/>
            <a:ext cx="7670997" cy="7670997"/>
          </a:xfrm>
          <a:custGeom>
            <a:avLst/>
            <a:gdLst/>
            <a:ahLst/>
            <a:cxnLst/>
            <a:rect l="l" t="t" r="r" b="b"/>
            <a:pathLst>
              <a:path w="7670997" h="7670997">
                <a:moveTo>
                  <a:pt x="0" y="0"/>
                </a:moveTo>
                <a:lnTo>
                  <a:pt x="7670997" y="0"/>
                </a:lnTo>
                <a:lnTo>
                  <a:pt x="7670997" y="7670996"/>
                </a:lnTo>
                <a:lnTo>
                  <a:pt x="0" y="767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16444">
            <a:off x="-202963" y="-1643242"/>
            <a:ext cx="6094302" cy="6715484"/>
          </a:xfrm>
          <a:custGeom>
            <a:avLst/>
            <a:gdLst/>
            <a:ahLst/>
            <a:cxnLst/>
            <a:rect l="l" t="t" r="r" b="b"/>
            <a:pathLst>
              <a:path w="6094302" h="6715484">
                <a:moveTo>
                  <a:pt x="0" y="0"/>
                </a:moveTo>
                <a:lnTo>
                  <a:pt x="6094302" y="0"/>
                </a:lnTo>
                <a:lnTo>
                  <a:pt x="6094302" y="6715484"/>
                </a:lnTo>
                <a:lnTo>
                  <a:pt x="0" y="6715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55451" y="2400300"/>
            <a:ext cx="6777098" cy="7467876"/>
          </a:xfrm>
          <a:custGeom>
            <a:avLst/>
            <a:gdLst/>
            <a:ahLst/>
            <a:cxnLst/>
            <a:rect l="l" t="t" r="r" b="b"/>
            <a:pathLst>
              <a:path w="6777098" h="7467876">
                <a:moveTo>
                  <a:pt x="0" y="0"/>
                </a:moveTo>
                <a:lnTo>
                  <a:pt x="6777098" y="0"/>
                </a:lnTo>
                <a:lnTo>
                  <a:pt x="6777098" y="7467876"/>
                </a:lnTo>
                <a:lnTo>
                  <a:pt x="0" y="7467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7154"/>
            <a:ext cx="16230600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C</a:t>
            </a:r>
            <a:r>
              <a:rPr lang="en-US" sz="9000" u="none" strike="noStrike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ATEGORY PERFORMANCE</a:t>
            </a:r>
          </a:p>
        </p:txBody>
      </p:sp>
      <p:sp>
        <p:nvSpPr>
          <p:cNvPr id="6" name="Freeform 6"/>
          <p:cNvSpPr/>
          <p:nvPr/>
        </p:nvSpPr>
        <p:spPr>
          <a:xfrm>
            <a:off x="13439648" y="7733923"/>
            <a:ext cx="6494313" cy="5106154"/>
          </a:xfrm>
          <a:custGeom>
            <a:avLst/>
            <a:gdLst/>
            <a:ahLst/>
            <a:cxnLst/>
            <a:rect l="l" t="t" r="r" b="b"/>
            <a:pathLst>
              <a:path w="6494313" h="5106154">
                <a:moveTo>
                  <a:pt x="0" y="0"/>
                </a:moveTo>
                <a:lnTo>
                  <a:pt x="6494314" y="0"/>
                </a:lnTo>
                <a:lnTo>
                  <a:pt x="6494314" y="5106154"/>
                </a:lnTo>
                <a:lnTo>
                  <a:pt x="0" y="5106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5398" y="3281300"/>
            <a:ext cx="11983114" cy="2583991"/>
            <a:chOff x="0" y="0"/>
            <a:chExt cx="3156046" cy="6805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56047" cy="680557"/>
            </a:xfrm>
            <a:custGeom>
              <a:avLst/>
              <a:gdLst/>
              <a:ahLst/>
              <a:cxnLst/>
              <a:rect l="l" t="t" r="r" b="b"/>
              <a:pathLst>
                <a:path w="3156047" h="680557">
                  <a:moveTo>
                    <a:pt x="0" y="0"/>
                  </a:moveTo>
                  <a:lnTo>
                    <a:pt x="3156047" y="0"/>
                  </a:lnTo>
                  <a:lnTo>
                    <a:pt x="3156047" y="680557"/>
                  </a:lnTo>
                  <a:lnTo>
                    <a:pt x="0" y="68055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3156046" cy="747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398" y="6121325"/>
            <a:ext cx="11983114" cy="2602044"/>
            <a:chOff x="0" y="0"/>
            <a:chExt cx="3156046" cy="6853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56047" cy="685312"/>
            </a:xfrm>
            <a:custGeom>
              <a:avLst/>
              <a:gdLst/>
              <a:ahLst/>
              <a:cxnLst/>
              <a:rect l="l" t="t" r="r" b="b"/>
              <a:pathLst>
                <a:path w="3156047" h="685312">
                  <a:moveTo>
                    <a:pt x="0" y="0"/>
                  </a:moveTo>
                  <a:lnTo>
                    <a:pt x="3156047" y="0"/>
                  </a:lnTo>
                  <a:lnTo>
                    <a:pt x="3156047" y="685312"/>
                  </a:lnTo>
                  <a:lnTo>
                    <a:pt x="0" y="68531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3156046" cy="751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000065" y="4097278"/>
            <a:ext cx="6209489" cy="184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ctr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Haus &amp; Ga</a:t>
            </a:r>
            <a:r>
              <a:rPr lang="en-US" sz="2400" strike="noStrik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rten and Mode &amp; Accessoire dominate uplift.</a:t>
            </a:r>
          </a:p>
          <a:p>
            <a:pPr marL="518160" lvl="1" indent="-259080" algn="ctr">
              <a:lnSpc>
                <a:spcPts val="3600"/>
              </a:lnSpc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Strongest growth in ≤ €250–500 price buckets.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49811" y="3678178"/>
            <a:ext cx="6209489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I</a:t>
            </a:r>
            <a:r>
              <a:rPr lang="en-US" sz="2000" b="1" strike="noStrik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NSIGHTS (SHOP 10):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452502" y="-2120998"/>
            <a:ext cx="7670997" cy="7670997"/>
          </a:xfrm>
          <a:custGeom>
            <a:avLst/>
            <a:gdLst/>
            <a:ahLst/>
            <a:cxnLst/>
            <a:rect l="l" t="t" r="r" b="b"/>
            <a:pathLst>
              <a:path w="7670997" h="7670997">
                <a:moveTo>
                  <a:pt x="0" y="0"/>
                </a:moveTo>
                <a:lnTo>
                  <a:pt x="7670996" y="0"/>
                </a:lnTo>
                <a:lnTo>
                  <a:pt x="7670996" y="7670996"/>
                </a:lnTo>
                <a:lnTo>
                  <a:pt x="0" y="7670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02157" y="3387161"/>
            <a:ext cx="11797908" cy="2389076"/>
          </a:xfrm>
          <a:custGeom>
            <a:avLst/>
            <a:gdLst/>
            <a:ahLst/>
            <a:cxnLst/>
            <a:rect l="l" t="t" r="r" b="b"/>
            <a:pathLst>
              <a:path w="11797908" h="2389076">
                <a:moveTo>
                  <a:pt x="0" y="0"/>
                </a:moveTo>
                <a:lnTo>
                  <a:pt x="11797908" y="0"/>
                </a:lnTo>
                <a:lnTo>
                  <a:pt x="11797908" y="2389076"/>
                </a:lnTo>
                <a:lnTo>
                  <a:pt x="0" y="23890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02157" y="6250701"/>
            <a:ext cx="11797908" cy="2389076"/>
          </a:xfrm>
          <a:custGeom>
            <a:avLst/>
            <a:gdLst/>
            <a:ahLst/>
            <a:cxnLst/>
            <a:rect l="l" t="t" r="r" b="b"/>
            <a:pathLst>
              <a:path w="11797908" h="2389076">
                <a:moveTo>
                  <a:pt x="0" y="0"/>
                </a:moveTo>
                <a:lnTo>
                  <a:pt x="11797908" y="0"/>
                </a:lnTo>
                <a:lnTo>
                  <a:pt x="11797908" y="2389077"/>
                </a:lnTo>
                <a:lnTo>
                  <a:pt x="0" y="23890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913153" y="6485582"/>
            <a:ext cx="6209489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ctr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Elektroa</a:t>
            </a:r>
            <a:r>
              <a:rPr lang="en-US" sz="2399" strike="noStrik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rtikel leads revenue gains across mid/high price buckets.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85022" y="6212601"/>
            <a:ext cx="6209489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I</a:t>
            </a:r>
            <a:r>
              <a:rPr lang="en-US" sz="2000" b="1" strike="noStrik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NSIGHTS (SHOP 463):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A3761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61124" y="2305050"/>
            <a:ext cx="7756773" cy="519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Top 12 Revenue Uplift Segments For The Shops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640166" y="-3597244"/>
            <a:ext cx="9349651" cy="9349651"/>
          </a:xfrm>
          <a:custGeom>
            <a:avLst/>
            <a:gdLst/>
            <a:ahLst/>
            <a:cxnLst/>
            <a:rect l="l" t="t" r="r" b="b"/>
            <a:pathLst>
              <a:path w="9349651" h="9349651">
                <a:moveTo>
                  <a:pt x="0" y="0"/>
                </a:moveTo>
                <a:lnTo>
                  <a:pt x="9349651" y="0"/>
                </a:lnTo>
                <a:lnTo>
                  <a:pt x="9349651" y="9349651"/>
                </a:lnTo>
                <a:lnTo>
                  <a:pt x="0" y="9349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76604" y="-3597244"/>
            <a:ext cx="9349651" cy="9349651"/>
          </a:xfrm>
          <a:custGeom>
            <a:avLst/>
            <a:gdLst/>
            <a:ahLst/>
            <a:cxnLst/>
            <a:rect l="l" t="t" r="r" b="b"/>
            <a:pathLst>
              <a:path w="9349651" h="9349651">
                <a:moveTo>
                  <a:pt x="0" y="0"/>
                </a:moveTo>
                <a:lnTo>
                  <a:pt x="9349651" y="0"/>
                </a:lnTo>
                <a:lnTo>
                  <a:pt x="9349651" y="9349651"/>
                </a:lnTo>
                <a:lnTo>
                  <a:pt x="0" y="9349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-2215509" y="6043297"/>
            <a:ext cx="7657691" cy="9617194"/>
          </a:xfrm>
          <a:custGeom>
            <a:avLst/>
            <a:gdLst/>
            <a:ahLst/>
            <a:cxnLst/>
            <a:rect l="l" t="t" r="r" b="b"/>
            <a:pathLst>
              <a:path w="7657691" h="9617194">
                <a:moveTo>
                  <a:pt x="0" y="0"/>
                </a:moveTo>
                <a:lnTo>
                  <a:pt x="7657691" y="0"/>
                </a:lnTo>
                <a:lnTo>
                  <a:pt x="7657691" y="9617193"/>
                </a:lnTo>
                <a:lnTo>
                  <a:pt x="0" y="9617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700000" flipH="1">
            <a:off x="12845818" y="6043297"/>
            <a:ext cx="7657691" cy="9617194"/>
          </a:xfrm>
          <a:custGeom>
            <a:avLst/>
            <a:gdLst/>
            <a:ahLst/>
            <a:cxnLst/>
            <a:rect l="l" t="t" r="r" b="b"/>
            <a:pathLst>
              <a:path w="7657691" h="9617194">
                <a:moveTo>
                  <a:pt x="7657691" y="0"/>
                </a:moveTo>
                <a:lnTo>
                  <a:pt x="0" y="0"/>
                </a:lnTo>
                <a:lnTo>
                  <a:pt x="0" y="9617193"/>
                </a:lnTo>
                <a:lnTo>
                  <a:pt x="7657691" y="9617193"/>
                </a:lnTo>
                <a:lnTo>
                  <a:pt x="765769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3351950"/>
            <a:ext cx="18288000" cy="3251550"/>
            <a:chOff x="0" y="0"/>
            <a:chExt cx="4570904" cy="8126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70904" cy="812693"/>
            </a:xfrm>
            <a:custGeom>
              <a:avLst/>
              <a:gdLst/>
              <a:ahLst/>
              <a:cxnLst/>
              <a:rect l="l" t="t" r="r" b="b"/>
              <a:pathLst>
                <a:path w="4570904" h="812693">
                  <a:moveTo>
                    <a:pt x="0" y="0"/>
                  </a:moveTo>
                  <a:lnTo>
                    <a:pt x="4570904" y="0"/>
                  </a:lnTo>
                  <a:lnTo>
                    <a:pt x="4570904" y="812693"/>
                  </a:lnTo>
                  <a:lnTo>
                    <a:pt x="0" y="81269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4570904" cy="8793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743" y="3698709"/>
            <a:ext cx="4107395" cy="239598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55440" y="548597"/>
            <a:ext cx="15061327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UNDE</a:t>
            </a:r>
            <a:r>
              <a:rPr lang="en-US" sz="9000" u="none" strike="noStrike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RPERFORMING SEGMENTS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09609" y="2853647"/>
            <a:ext cx="1075298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NEG</a:t>
            </a:r>
            <a:r>
              <a:rPr lang="en-US" sz="2799" strike="noStrike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ATIVE REVENUE SEGMENTS (</a:t>
            </a:r>
            <a:r>
              <a:rPr lang="en-US" sz="2799" strike="noStrike">
                <a:solidFill>
                  <a:srgbClr val="FF3131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SHOP 463</a:t>
            </a:r>
            <a:r>
              <a:rPr lang="en-US" sz="2799" strike="noStrike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62496" y="6146300"/>
            <a:ext cx="4647215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4DE895"/>
                </a:solidFill>
                <a:latin typeface="Telegraf Bold"/>
                <a:ea typeface="Telegraf Bold"/>
                <a:cs typeface="Telegraf Bold"/>
                <a:sym typeface="Telegraf Bold"/>
              </a:rPr>
              <a:t>ELEKTR</a:t>
            </a:r>
            <a:r>
              <a:rPr lang="en-US" sz="2799" b="1" strike="noStrike">
                <a:solidFill>
                  <a:srgbClr val="4DE895"/>
                </a:solidFill>
                <a:latin typeface="Telegraf Bold"/>
                <a:ea typeface="Telegraf Bold"/>
                <a:cs typeface="Telegraf Bold"/>
                <a:sym typeface="Telegraf Bold"/>
              </a:rPr>
              <a:t>OARTIKEL ≤ €10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84107" y="6146300"/>
            <a:ext cx="4575193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18CAF5"/>
                </a:solidFill>
                <a:latin typeface="Telegraf Bold"/>
                <a:ea typeface="Telegraf Bold"/>
                <a:cs typeface="Telegraf Bold"/>
                <a:sym typeface="Telegraf Bold"/>
              </a:rPr>
              <a:t>E</a:t>
            </a:r>
            <a:r>
              <a:rPr lang="en-US" sz="2799" b="1" strike="noStrike">
                <a:solidFill>
                  <a:srgbClr val="18CAF5"/>
                </a:solidFill>
                <a:latin typeface="Telegraf Bold"/>
                <a:ea typeface="Telegraf Bold"/>
                <a:cs typeface="Telegraf Bold"/>
                <a:sym typeface="Telegraf Bold"/>
              </a:rPr>
              <a:t>LEKTROARTIKEL ≤ €20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302" y="3779735"/>
            <a:ext cx="4107395" cy="2395981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6069" y="3779735"/>
            <a:ext cx="4107395" cy="239598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283485" y="6146300"/>
            <a:ext cx="485391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BBEE84"/>
                </a:solidFill>
                <a:latin typeface="Telegraf Bold"/>
                <a:ea typeface="Telegraf Bold"/>
                <a:cs typeface="Telegraf Bold"/>
                <a:sym typeface="Telegraf Bold"/>
              </a:rPr>
              <a:t>AUT</a:t>
            </a:r>
            <a:r>
              <a:rPr lang="en-US" sz="2799" b="1" strike="noStrike">
                <a:solidFill>
                  <a:srgbClr val="BBEE84"/>
                </a:solidFill>
                <a:latin typeface="Telegraf Bold"/>
                <a:ea typeface="Telegraf Bold"/>
                <a:cs typeface="Telegraf Bold"/>
                <a:sym typeface="Telegraf Bold"/>
              </a:rPr>
              <a:t>O &amp; MOTORRAD ≤ €10</a:t>
            </a:r>
          </a:p>
        </p:txBody>
      </p:sp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588285" y="6698897"/>
          <a:ext cx="8133011" cy="3375965"/>
        </p:xfrm>
        <a:graphic>
          <a:graphicData uri="http://schemas.openxmlformats.org/drawingml/2006/table">
            <a:tbl>
              <a:tblPr/>
              <a:tblGrid>
                <a:gridCol w="19673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43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4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6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9146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 u="sng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Revenue_Diff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 u="sng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Pct. Change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 u="sng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Revenue Pre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 u="sng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Revenue_Post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94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-2.22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E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FF3131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-81.9%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E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2.71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E8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0.49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E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319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-127.53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E89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 b="1">
                          <a:solidFill>
                            <a:srgbClr val="FF3131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-36.5%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E89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349.33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E89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221.8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E8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0940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-179.18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CA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 b="1">
                          <a:solidFill>
                            <a:srgbClr val="FF3131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-13%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CA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1382.95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CA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1203.77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CA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TextBox 18"/>
          <p:cNvSpPr txBox="1"/>
          <p:nvPr/>
        </p:nvSpPr>
        <p:spPr>
          <a:xfrm>
            <a:off x="10855415" y="6998970"/>
            <a:ext cx="6403885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Insight</a:t>
            </a: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marL="582933" lvl="1" indent="-291467" algn="ctr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Underperformance isolated to 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 €20 buckets (low RPC, low intent).</a:t>
            </a:r>
          </a:p>
          <a:p>
            <a:pPr marL="582933" lvl="1" indent="-291467" algn="ctr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Restrict uploads or optimize.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60676" y="-4554636"/>
            <a:ext cx="7939229" cy="7939229"/>
          </a:xfrm>
          <a:custGeom>
            <a:avLst/>
            <a:gdLst/>
            <a:ahLst/>
            <a:cxnLst/>
            <a:rect l="l" t="t" r="r" b="b"/>
            <a:pathLst>
              <a:path w="7939229" h="7939229">
                <a:moveTo>
                  <a:pt x="0" y="0"/>
                </a:moveTo>
                <a:lnTo>
                  <a:pt x="7939229" y="0"/>
                </a:lnTo>
                <a:lnTo>
                  <a:pt x="7939229" y="7939229"/>
                </a:lnTo>
                <a:lnTo>
                  <a:pt x="0" y="7939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781816" flipH="1">
            <a:off x="11357024" y="-3801893"/>
            <a:ext cx="9670953" cy="7603787"/>
          </a:xfrm>
          <a:custGeom>
            <a:avLst/>
            <a:gdLst/>
            <a:ahLst/>
            <a:cxnLst/>
            <a:rect l="l" t="t" r="r" b="b"/>
            <a:pathLst>
              <a:path w="9670953" h="7603787">
                <a:moveTo>
                  <a:pt x="9670952" y="0"/>
                </a:moveTo>
                <a:lnTo>
                  <a:pt x="0" y="0"/>
                </a:lnTo>
                <a:lnTo>
                  <a:pt x="0" y="7603786"/>
                </a:lnTo>
                <a:lnTo>
                  <a:pt x="9670952" y="7603786"/>
                </a:lnTo>
                <a:lnTo>
                  <a:pt x="967095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24326" y="6885789"/>
            <a:ext cx="8651729" cy="6802422"/>
          </a:xfrm>
          <a:custGeom>
            <a:avLst/>
            <a:gdLst/>
            <a:ahLst/>
            <a:cxnLst/>
            <a:rect l="l" t="t" r="r" b="b"/>
            <a:pathLst>
              <a:path w="8651729" h="6802422">
                <a:moveTo>
                  <a:pt x="0" y="0"/>
                </a:moveTo>
                <a:lnTo>
                  <a:pt x="8651729" y="0"/>
                </a:lnTo>
                <a:lnTo>
                  <a:pt x="8651729" y="6802422"/>
                </a:lnTo>
                <a:lnTo>
                  <a:pt x="0" y="6802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554636" y="4703664"/>
            <a:ext cx="9109272" cy="9109272"/>
          </a:xfrm>
          <a:custGeom>
            <a:avLst/>
            <a:gdLst/>
            <a:ahLst/>
            <a:cxnLst/>
            <a:rect l="l" t="t" r="r" b="b"/>
            <a:pathLst>
              <a:path w="9109272" h="9109272">
                <a:moveTo>
                  <a:pt x="0" y="0"/>
                </a:moveTo>
                <a:lnTo>
                  <a:pt x="9109272" y="0"/>
                </a:lnTo>
                <a:lnTo>
                  <a:pt x="9109272" y="9109272"/>
                </a:lnTo>
                <a:lnTo>
                  <a:pt x="0" y="9109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955480" y="-80494"/>
            <a:ext cx="9285767" cy="7807944"/>
          </a:xfrm>
          <a:custGeom>
            <a:avLst/>
            <a:gdLst/>
            <a:ahLst/>
            <a:cxnLst/>
            <a:rect l="l" t="t" r="r" b="b"/>
            <a:pathLst>
              <a:path w="9285767" h="7807944">
                <a:moveTo>
                  <a:pt x="0" y="0"/>
                </a:moveTo>
                <a:lnTo>
                  <a:pt x="9285767" y="0"/>
                </a:lnTo>
                <a:lnTo>
                  <a:pt x="9285767" y="7807943"/>
                </a:lnTo>
                <a:lnTo>
                  <a:pt x="0" y="78079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14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25519" y="859246"/>
            <a:ext cx="10894049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9000" u="none" strike="noStrike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CATEGORY BENCHMARKS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49702" y="3640579"/>
            <a:ext cx="6110974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5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NO MAJOR CATEGORY UNDERPERFORMS BENCHMARKS — CONFIRMING THE CPO MODEL SCALES EFFICIENTLY ACROSS ALL VERTICALS.</a:t>
            </a:r>
          </a:p>
        </p:txBody>
      </p:sp>
      <p:sp>
        <p:nvSpPr>
          <p:cNvPr id="9" name="Freeform 9"/>
          <p:cNvSpPr/>
          <p:nvPr/>
        </p:nvSpPr>
        <p:spPr>
          <a:xfrm>
            <a:off x="1849702" y="5993287"/>
            <a:ext cx="365648" cy="365648"/>
          </a:xfrm>
          <a:custGeom>
            <a:avLst/>
            <a:gdLst/>
            <a:ahLst/>
            <a:cxnLst/>
            <a:rect l="l" t="t" r="r" b="b"/>
            <a:pathLst>
              <a:path w="365648" h="365648">
                <a:moveTo>
                  <a:pt x="0" y="0"/>
                </a:moveTo>
                <a:lnTo>
                  <a:pt x="365649" y="0"/>
                </a:lnTo>
                <a:lnTo>
                  <a:pt x="365649" y="365649"/>
                </a:lnTo>
                <a:lnTo>
                  <a:pt x="0" y="3656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51568" y="5888512"/>
            <a:ext cx="4406136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The uplift is real, not seasonal.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15351" y="7987665"/>
            <a:ext cx="4406136" cy="2299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endParaRPr/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The uplift is sustainable, because it's across all categories.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849702" y="7210536"/>
            <a:ext cx="365648" cy="365648"/>
          </a:xfrm>
          <a:custGeom>
            <a:avLst/>
            <a:gdLst/>
            <a:ahLst/>
            <a:cxnLst/>
            <a:rect l="l" t="t" r="r" b="b"/>
            <a:pathLst>
              <a:path w="365648" h="365648">
                <a:moveTo>
                  <a:pt x="0" y="0"/>
                </a:moveTo>
                <a:lnTo>
                  <a:pt x="365649" y="0"/>
                </a:lnTo>
                <a:lnTo>
                  <a:pt x="365649" y="365648"/>
                </a:lnTo>
                <a:lnTo>
                  <a:pt x="0" y="3656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4353880" y="1028700"/>
            <a:ext cx="2355893" cy="235589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5333054">
            <a:off x="15078671" y="1753491"/>
            <a:ext cx="906311" cy="906311"/>
          </a:xfrm>
          <a:custGeom>
            <a:avLst/>
            <a:gdLst/>
            <a:ahLst/>
            <a:cxnLst/>
            <a:rect l="l" t="t" r="r" b="b"/>
            <a:pathLst>
              <a:path w="906311" h="906311">
                <a:moveTo>
                  <a:pt x="0" y="0"/>
                </a:moveTo>
                <a:lnTo>
                  <a:pt x="906311" y="0"/>
                </a:lnTo>
                <a:lnTo>
                  <a:pt x="906311" y="906311"/>
                </a:lnTo>
                <a:lnTo>
                  <a:pt x="0" y="9063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A3761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graphicFrame>
        <p:nvGraphicFramePr>
          <p:cNvPr id="18" name="Table 18"/>
          <p:cNvGraphicFramePr>
            <a:graphicFrameLocks noGrp="1"/>
          </p:cNvGraphicFramePr>
          <p:nvPr/>
        </p:nvGraphicFramePr>
        <p:xfrm>
          <a:off x="8239130" y="3258594"/>
          <a:ext cx="8198486" cy="6588682"/>
        </p:xfrm>
        <a:graphic>
          <a:graphicData uri="http://schemas.openxmlformats.org/drawingml/2006/table">
            <a:tbl>
              <a:tblPr/>
              <a:tblGrid>
                <a:gridCol w="3063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78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6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391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Typical CR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Typical RPC (€)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6699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Elektroartikel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10–14%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0.07–0.17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38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Haus &amp; Garten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11–13%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0.08–0.16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138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Mode &amp; Accessoire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13–15%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0.09–0.12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91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Sport &amp; Outdoor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12–13%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0.09–0.16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138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Auto &amp; Motorrad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5–7%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0.05–0.15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TextBox 19"/>
          <p:cNvSpPr txBox="1"/>
          <p:nvPr/>
        </p:nvSpPr>
        <p:spPr>
          <a:xfrm>
            <a:off x="2351568" y="7105761"/>
            <a:ext cx="4406136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The uplift is quality-driven, not from low-value clicks.</a:t>
            </a:r>
          </a:p>
        </p:txBody>
      </p:sp>
      <p:sp>
        <p:nvSpPr>
          <p:cNvPr id="20" name="Freeform 20"/>
          <p:cNvSpPr/>
          <p:nvPr/>
        </p:nvSpPr>
        <p:spPr>
          <a:xfrm>
            <a:off x="1849702" y="8575174"/>
            <a:ext cx="365648" cy="365648"/>
          </a:xfrm>
          <a:custGeom>
            <a:avLst/>
            <a:gdLst/>
            <a:ahLst/>
            <a:cxnLst/>
            <a:rect l="l" t="t" r="r" b="b"/>
            <a:pathLst>
              <a:path w="365648" h="365648">
                <a:moveTo>
                  <a:pt x="0" y="0"/>
                </a:moveTo>
                <a:lnTo>
                  <a:pt x="365649" y="0"/>
                </a:lnTo>
                <a:lnTo>
                  <a:pt x="365649" y="365648"/>
                </a:lnTo>
                <a:lnTo>
                  <a:pt x="0" y="3656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85154" y="2766551"/>
            <a:ext cx="8412302" cy="8412302"/>
          </a:xfrm>
          <a:custGeom>
            <a:avLst/>
            <a:gdLst/>
            <a:ahLst/>
            <a:cxnLst/>
            <a:rect l="l" t="t" r="r" b="b"/>
            <a:pathLst>
              <a:path w="8412302" h="8412302">
                <a:moveTo>
                  <a:pt x="0" y="0"/>
                </a:moveTo>
                <a:lnTo>
                  <a:pt x="8412302" y="0"/>
                </a:lnTo>
                <a:lnTo>
                  <a:pt x="8412302" y="8412302"/>
                </a:lnTo>
                <a:lnTo>
                  <a:pt x="0" y="8412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13159" y="4742706"/>
            <a:ext cx="6892307" cy="7594829"/>
          </a:xfrm>
          <a:custGeom>
            <a:avLst/>
            <a:gdLst/>
            <a:ahLst/>
            <a:cxnLst/>
            <a:rect l="l" t="t" r="r" b="b"/>
            <a:pathLst>
              <a:path w="6892307" h="7594829">
                <a:moveTo>
                  <a:pt x="0" y="0"/>
                </a:moveTo>
                <a:lnTo>
                  <a:pt x="6892307" y="0"/>
                </a:lnTo>
                <a:lnTo>
                  <a:pt x="6892307" y="7594829"/>
                </a:lnTo>
                <a:lnTo>
                  <a:pt x="0" y="7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380674" y="-2124053"/>
            <a:ext cx="8412302" cy="8412302"/>
          </a:xfrm>
          <a:custGeom>
            <a:avLst/>
            <a:gdLst/>
            <a:ahLst/>
            <a:cxnLst/>
            <a:rect l="l" t="t" r="r" b="b"/>
            <a:pathLst>
              <a:path w="8412302" h="8412302">
                <a:moveTo>
                  <a:pt x="0" y="0"/>
                </a:moveTo>
                <a:lnTo>
                  <a:pt x="8412302" y="0"/>
                </a:lnTo>
                <a:lnTo>
                  <a:pt x="8412302" y="8412302"/>
                </a:lnTo>
                <a:lnTo>
                  <a:pt x="0" y="8412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951723" y="-1324827"/>
            <a:ext cx="8497387" cy="7583918"/>
          </a:xfrm>
          <a:custGeom>
            <a:avLst/>
            <a:gdLst/>
            <a:ahLst/>
            <a:cxnLst/>
            <a:rect l="l" t="t" r="r" b="b"/>
            <a:pathLst>
              <a:path w="8497387" h="7583918">
                <a:moveTo>
                  <a:pt x="0" y="0"/>
                </a:moveTo>
                <a:lnTo>
                  <a:pt x="8497387" y="0"/>
                </a:lnTo>
                <a:lnTo>
                  <a:pt x="8497387" y="7583917"/>
                </a:lnTo>
                <a:lnTo>
                  <a:pt x="0" y="7583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5050941" y="1359932"/>
            <a:ext cx="8854985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rot="5400000">
            <a:off x="8674138" y="7677728"/>
            <a:ext cx="9916149" cy="7796573"/>
          </a:xfrm>
          <a:custGeom>
            <a:avLst/>
            <a:gdLst/>
            <a:ahLst/>
            <a:cxnLst/>
            <a:rect l="l" t="t" r="r" b="b"/>
            <a:pathLst>
              <a:path w="9916149" h="7796573">
                <a:moveTo>
                  <a:pt x="0" y="0"/>
                </a:moveTo>
                <a:lnTo>
                  <a:pt x="9916149" y="0"/>
                </a:lnTo>
                <a:lnTo>
                  <a:pt x="9916149" y="7796573"/>
                </a:lnTo>
                <a:lnTo>
                  <a:pt x="0" y="77965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8735" y="2010859"/>
            <a:ext cx="5855771" cy="6385923"/>
          </a:xfrm>
          <a:custGeom>
            <a:avLst/>
            <a:gdLst/>
            <a:ahLst/>
            <a:cxnLst/>
            <a:rect l="l" t="t" r="r" b="b"/>
            <a:pathLst>
              <a:path w="5855771" h="6385923">
                <a:moveTo>
                  <a:pt x="0" y="0"/>
                </a:moveTo>
                <a:lnTo>
                  <a:pt x="5855770" y="0"/>
                </a:lnTo>
                <a:lnTo>
                  <a:pt x="5855770" y="6385923"/>
                </a:lnTo>
                <a:lnTo>
                  <a:pt x="0" y="63859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15201" y="2010859"/>
            <a:ext cx="5972799" cy="6348095"/>
          </a:xfrm>
          <a:custGeom>
            <a:avLst/>
            <a:gdLst/>
            <a:ahLst/>
            <a:cxnLst/>
            <a:rect l="l" t="t" r="r" b="b"/>
            <a:pathLst>
              <a:path w="5972799" h="6348095">
                <a:moveTo>
                  <a:pt x="0" y="0"/>
                </a:moveTo>
                <a:lnTo>
                  <a:pt x="5972799" y="0"/>
                </a:lnTo>
                <a:lnTo>
                  <a:pt x="5972799" y="6348095"/>
                </a:lnTo>
                <a:lnTo>
                  <a:pt x="0" y="63480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53659" y="194378"/>
            <a:ext cx="17249549" cy="106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00"/>
              </a:lnSpc>
              <a:spcBef>
                <a:spcPct val="0"/>
              </a:spcBef>
            </a:pPr>
            <a:r>
              <a:rPr lang="en-US" sz="3700" b="1">
                <a:solidFill>
                  <a:srgbClr val="000000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DROPTLIK</a:t>
            </a:r>
            <a:r>
              <a:rPr lang="en-US" sz="3700" b="1" u="none" strike="noStrike">
                <a:solidFill>
                  <a:srgbClr val="000000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EITSHOT</a:t>
            </a:r>
            <a:r>
              <a:rPr lang="en-US" sz="3700" u="none" strike="noStrike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 VS </a:t>
            </a:r>
            <a:r>
              <a:rPr lang="en-US" sz="3700" b="1" u="none" strike="noStrike">
                <a:solidFill>
                  <a:srgbClr val="000000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OTHER SHOPS </a:t>
            </a:r>
            <a:r>
              <a:rPr lang="en-US" sz="3700" u="none" strike="noStrike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PLATFORM IMPACT                                     (PRE VS POST CPO)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70715" y="1498045"/>
            <a:ext cx="5470193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8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DROPT’S TRAFFIC EXPLODES AFTER CPO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43518" y="2335352"/>
            <a:ext cx="5296609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5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</a:t>
            </a:r>
            <a:r>
              <a:rPr lang="en-US" sz="1700" strike="noStrik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lickouts grow from 2.8M → 11.3M (+303%), outpacing platform avg (+129%).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70715" y="3291201"/>
            <a:ext cx="5640742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</a:t>
            </a:r>
            <a:r>
              <a:rPr lang="en-US" sz="2400" b="1" strike="noStrik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ONVERSIONS SCALE </a:t>
            </a:r>
          </a:p>
          <a:p>
            <a:pPr marL="0" lvl="1" indent="0" algn="l">
              <a:lnSpc>
                <a:spcPts val="2880"/>
              </a:lnSpc>
              <a:spcBef>
                <a:spcPct val="0"/>
              </a:spcBef>
            </a:pPr>
            <a:r>
              <a:rPr lang="en-US" sz="2400" b="1" strike="noStrik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MASSIVELY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70715" y="4064425"/>
            <a:ext cx="7584594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6k → 1.36M conve</a:t>
            </a:r>
            <a:r>
              <a:rPr lang="en-US" sz="1700" strike="noStrik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rsions. </a:t>
            </a:r>
          </a:p>
          <a:p>
            <a:pPr marL="0" lvl="1" indent="0" algn="l">
              <a:lnSpc>
                <a:spcPts val="2550"/>
              </a:lnSpc>
              <a:spcBef>
                <a:spcPct val="0"/>
              </a:spcBef>
            </a:pPr>
            <a:r>
              <a:rPr lang="en-US" sz="1700" strike="noStrik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(CPC logs are only predicted)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70715" y="5488305"/>
            <a:ext cx="5425147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8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</a:t>
            </a:r>
            <a:r>
              <a:rPr lang="en-US" sz="2400" b="1" strike="noStrik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EVENUE GROWS 4.7×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70715" y="5954120"/>
            <a:ext cx="4215437" cy="36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€294k</a:t>
            </a:r>
            <a:r>
              <a:rPr lang="en-US" sz="1800" strike="noStrik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→ €1.38M.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37896" y="1679020"/>
            <a:ext cx="244879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>
                <a:solidFill>
                  <a:srgbClr val="000000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37896" y="3456525"/>
            <a:ext cx="244879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>
                <a:solidFill>
                  <a:srgbClr val="000000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37896" y="5554980"/>
            <a:ext cx="244879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>
                <a:solidFill>
                  <a:srgbClr val="000000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37896" y="7284720"/>
            <a:ext cx="244879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>
                <a:solidFill>
                  <a:srgbClr val="000000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70715" y="7103745"/>
            <a:ext cx="5470193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8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OTH</a:t>
            </a:r>
            <a:r>
              <a:rPr lang="en-US" sz="2400" b="1" strike="noStrik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ER SHOPS KEEP GROWING NORMALLY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70715" y="7884795"/>
            <a:ext cx="4800488" cy="70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Platform revenue still grows +119% without decline</a:t>
            </a:r>
            <a:r>
              <a:rPr lang="en-US" sz="1800" strike="noStrik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(no cannibalization effect)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337896" y="9283065"/>
            <a:ext cx="244879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b="1">
                <a:solidFill>
                  <a:srgbClr val="000000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05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70715" y="9102090"/>
            <a:ext cx="5470193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8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DROPT’S PLATFORM R</a:t>
            </a:r>
            <a:r>
              <a:rPr lang="en-US" sz="2400" b="1" strike="noStrik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EVENUE SHARE NEARLY DOUBLES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70715" y="9911715"/>
            <a:ext cx="421543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85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4.1%</a:t>
            </a:r>
            <a:r>
              <a:rPr lang="en-US" sz="1900" strike="noStrike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→ 8.5%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02995" y="5612175"/>
            <a:ext cx="9349651" cy="9349651"/>
          </a:xfrm>
          <a:custGeom>
            <a:avLst/>
            <a:gdLst/>
            <a:ahLst/>
            <a:cxnLst/>
            <a:rect l="l" t="t" r="r" b="b"/>
            <a:pathLst>
              <a:path w="9349651" h="9349651">
                <a:moveTo>
                  <a:pt x="0" y="0"/>
                </a:moveTo>
                <a:lnTo>
                  <a:pt x="9349651" y="0"/>
                </a:lnTo>
                <a:lnTo>
                  <a:pt x="9349651" y="9349650"/>
                </a:lnTo>
                <a:lnTo>
                  <a:pt x="0" y="9349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57820" y="2853109"/>
            <a:ext cx="13243453" cy="11819782"/>
          </a:xfrm>
          <a:custGeom>
            <a:avLst/>
            <a:gdLst/>
            <a:ahLst/>
            <a:cxnLst/>
            <a:rect l="l" t="t" r="r" b="b"/>
            <a:pathLst>
              <a:path w="13243453" h="11819782">
                <a:moveTo>
                  <a:pt x="0" y="0"/>
                </a:moveTo>
                <a:lnTo>
                  <a:pt x="13243453" y="0"/>
                </a:lnTo>
                <a:lnTo>
                  <a:pt x="13243453" y="11819782"/>
                </a:lnTo>
                <a:lnTo>
                  <a:pt x="0" y="11819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674825" y="2853109"/>
            <a:ext cx="9349651" cy="9349651"/>
          </a:xfrm>
          <a:custGeom>
            <a:avLst/>
            <a:gdLst/>
            <a:ahLst/>
            <a:cxnLst/>
            <a:rect l="l" t="t" r="r" b="b"/>
            <a:pathLst>
              <a:path w="9349651" h="9349651">
                <a:moveTo>
                  <a:pt x="0" y="0"/>
                </a:moveTo>
                <a:lnTo>
                  <a:pt x="9349650" y="0"/>
                </a:lnTo>
                <a:lnTo>
                  <a:pt x="9349650" y="9349651"/>
                </a:lnTo>
                <a:lnTo>
                  <a:pt x="0" y="9349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3638473" y="-1284819"/>
            <a:ext cx="8498954" cy="8275856"/>
          </a:xfrm>
          <a:custGeom>
            <a:avLst/>
            <a:gdLst/>
            <a:ahLst/>
            <a:cxnLst/>
            <a:rect l="l" t="t" r="r" b="b"/>
            <a:pathLst>
              <a:path w="8498954" h="8275856">
                <a:moveTo>
                  <a:pt x="0" y="8275856"/>
                </a:moveTo>
                <a:lnTo>
                  <a:pt x="8498954" y="8275856"/>
                </a:lnTo>
                <a:lnTo>
                  <a:pt x="8498954" y="0"/>
                </a:lnTo>
                <a:lnTo>
                  <a:pt x="0" y="0"/>
                </a:lnTo>
                <a:lnTo>
                  <a:pt x="0" y="827585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927797"/>
              </p:ext>
            </p:extLst>
          </p:nvPr>
        </p:nvGraphicFramePr>
        <p:xfrm>
          <a:off x="2097835" y="3122486"/>
          <a:ext cx="9823147" cy="5314950"/>
        </p:xfrm>
        <a:graphic>
          <a:graphicData uri="http://schemas.openxmlformats.org/drawingml/2006/table">
            <a:tbl>
              <a:tblPr/>
              <a:tblGrid>
                <a:gridCol w="3274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4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45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3131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 dirty="0">
                          <a:solidFill>
                            <a:srgbClr val="FFFFFF"/>
                          </a:solidFill>
                          <a:latin typeface="Agrandir Grand"/>
                          <a:ea typeface="Agrandir Grand"/>
                          <a:cs typeface="Agrandir Grand"/>
                          <a:sym typeface="Agrandir Grand"/>
                        </a:rPr>
                        <a:t>WAS THIS </a:t>
                      </a:r>
                      <a:r>
                        <a:rPr lang="en-US" sz="2100" u="none" strike="noStrike" dirty="0">
                          <a:solidFill>
                            <a:srgbClr val="FFFFFF"/>
                          </a:solidFill>
                          <a:latin typeface="Agrandir Grand"/>
                          <a:ea typeface="Agrandir Grand"/>
                          <a:cs typeface="Agrandir Grand"/>
                          <a:sym typeface="Agrandir Grand"/>
                        </a:rPr>
                        <a:t>DEAL BENEFICIAL TO</a:t>
                      </a:r>
                      <a:r>
                        <a:rPr lang="tr-TR" sz="2100" u="none" strike="noStrike" dirty="0">
                          <a:solidFill>
                            <a:srgbClr val="FFFFFF"/>
                          </a:solidFill>
                          <a:latin typeface="Agrandir Grand"/>
                          <a:ea typeface="Agrandir Grand"/>
                          <a:cs typeface="Agrandir Grand"/>
                          <a:sym typeface="Agrandir Grand"/>
                        </a:rPr>
                        <a:t> X</a:t>
                      </a:r>
                      <a:r>
                        <a:rPr lang="en-US" sz="2100" u="none" strike="noStrike" dirty="0">
                          <a:solidFill>
                            <a:srgbClr val="FFFFFF"/>
                          </a:solidFill>
                          <a:latin typeface="Agrandir Grand"/>
                          <a:ea typeface="Agrandir Grand"/>
                          <a:cs typeface="Agrandir Grand"/>
                          <a:sym typeface="Agrandir Grand"/>
                        </a:rPr>
                        <a:t>?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grandir Grand"/>
                          <a:ea typeface="Agrandir Grand"/>
                          <a:cs typeface="Agrandir Grand"/>
                          <a:sym typeface="Agrandir Grand"/>
                        </a:rPr>
                        <a:t>EVI</a:t>
                      </a:r>
                      <a:r>
                        <a:rPr lang="en-US" sz="2100" u="none" strike="noStrike">
                          <a:solidFill>
                            <a:srgbClr val="FFFFFF"/>
                          </a:solidFill>
                          <a:latin typeface="Agrandir Grand"/>
                          <a:ea typeface="Agrandir Grand"/>
                          <a:cs typeface="Agrandir Grand"/>
                          <a:sym typeface="Agrandir Grand"/>
                        </a:rPr>
                        <a:t>DENCE?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52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grandir Grand"/>
                          <a:ea typeface="Agrandir Grand"/>
                          <a:cs typeface="Agrandir Grand"/>
                          <a:sym typeface="Agrandir Grand"/>
                        </a:rPr>
                        <a:t>GAIN?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3635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7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YES.</a:t>
                      </a:r>
                      <a:r>
                        <a:rPr lang="en-US" sz="2400" b="1" u="none" strike="noStrik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 Decisively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Revenue: +338–422%</a:t>
                      </a:r>
                      <a:endParaRPr lang="en-US" sz="1100"/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CR: 0.2–0.3% → 11–13%</a:t>
                      </a: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RPC: stable o</a:t>
                      </a: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r +45%</a:t>
                      </a: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Clickouts: +200–480%</a:t>
                      </a: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Inventory: +494% partner-level OOP</a:t>
                      </a: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Platform Revenue: +129%</a:t>
                      </a: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Partner revenue share: 4.1% → 8.5%</a:t>
                      </a: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b="1" u="none" strike="noStrike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No cannibalization</a:t>
                      </a:r>
                    </a:p>
                    <a:p>
                      <a:pPr algn="ctr">
                        <a:lnSpc>
                          <a:spcPts val="2520"/>
                        </a:lnSpc>
                      </a:pPr>
                      <a:endParaRPr lang="en-US" sz="2000" b="1" u="none" strike="noStrike">
                        <a:solidFill>
                          <a:srgbClr val="000000"/>
                        </a:solidFill>
                        <a:latin typeface="Telegraf Bold"/>
                        <a:ea typeface="Telegraf Bold"/>
                        <a:cs typeface="Telegraf Bold"/>
                        <a:sym typeface="Telegraf Bold"/>
                      </a:endParaRPr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76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300" b="1" dirty="0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N</a:t>
                      </a:r>
                      <a:r>
                        <a:rPr lang="en-US" sz="2300" b="1" u="none" strike="noStrike" dirty="0">
                          <a:solidFill>
                            <a:srgbClr val="000000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et gain: +€1.08M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62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 rot="9913776" flipH="1" flipV="1">
            <a:off x="-1438770" y="-4363366"/>
            <a:ext cx="8907039" cy="7003160"/>
          </a:xfrm>
          <a:custGeom>
            <a:avLst/>
            <a:gdLst/>
            <a:ahLst/>
            <a:cxnLst/>
            <a:rect l="l" t="t" r="r" b="b"/>
            <a:pathLst>
              <a:path w="8907039" h="7003160">
                <a:moveTo>
                  <a:pt x="8907039" y="7003160"/>
                </a:moveTo>
                <a:lnTo>
                  <a:pt x="0" y="7003160"/>
                </a:lnTo>
                <a:lnTo>
                  <a:pt x="0" y="0"/>
                </a:lnTo>
                <a:lnTo>
                  <a:pt x="8907039" y="0"/>
                </a:lnTo>
                <a:lnTo>
                  <a:pt x="8907039" y="700316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525314" y="3743932"/>
            <a:ext cx="4305013" cy="4072058"/>
            <a:chOff x="0" y="0"/>
            <a:chExt cx="5740017" cy="5429411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/>
            <a:srcRect l="29849" t="21916" r="15151"/>
            <a:stretch>
              <a:fillRect/>
            </a:stretch>
          </p:blipFill>
          <p:spPr>
            <a:xfrm>
              <a:off x="0" y="0"/>
              <a:ext cx="5740017" cy="5429411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827542" y="1636377"/>
            <a:ext cx="14838383" cy="1486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26"/>
              </a:lnSpc>
              <a:spcBef>
                <a:spcPct val="0"/>
              </a:spcBef>
            </a:pPr>
            <a:r>
              <a:rPr lang="en-US" sz="9126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FINAL CONCLUSION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A3761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2073" y="-6152502"/>
            <a:ext cx="9349651" cy="9349651"/>
          </a:xfrm>
          <a:custGeom>
            <a:avLst/>
            <a:gdLst/>
            <a:ahLst/>
            <a:cxnLst/>
            <a:rect l="l" t="t" r="r" b="b"/>
            <a:pathLst>
              <a:path w="9349651" h="9349651">
                <a:moveTo>
                  <a:pt x="0" y="0"/>
                </a:moveTo>
                <a:lnTo>
                  <a:pt x="9349651" y="0"/>
                </a:lnTo>
                <a:lnTo>
                  <a:pt x="9349651" y="9349651"/>
                </a:lnTo>
                <a:lnTo>
                  <a:pt x="0" y="9349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-198690" y="2752237"/>
            <a:ext cx="7829187" cy="6155699"/>
          </a:xfrm>
          <a:custGeom>
            <a:avLst/>
            <a:gdLst/>
            <a:ahLst/>
            <a:cxnLst/>
            <a:rect l="l" t="t" r="r" b="b"/>
            <a:pathLst>
              <a:path w="7829187" h="6155699">
                <a:moveTo>
                  <a:pt x="7829188" y="6155698"/>
                </a:moveTo>
                <a:lnTo>
                  <a:pt x="0" y="6155698"/>
                </a:lnTo>
                <a:lnTo>
                  <a:pt x="0" y="0"/>
                </a:lnTo>
                <a:lnTo>
                  <a:pt x="7829188" y="0"/>
                </a:lnTo>
                <a:lnTo>
                  <a:pt x="7829188" y="6155698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58484" y="-1222424"/>
            <a:ext cx="9349651" cy="9349651"/>
          </a:xfrm>
          <a:custGeom>
            <a:avLst/>
            <a:gdLst/>
            <a:ahLst/>
            <a:cxnLst/>
            <a:rect l="l" t="t" r="r" b="b"/>
            <a:pathLst>
              <a:path w="9349651" h="9349651">
                <a:moveTo>
                  <a:pt x="0" y="0"/>
                </a:moveTo>
                <a:lnTo>
                  <a:pt x="9349651" y="0"/>
                </a:lnTo>
                <a:lnTo>
                  <a:pt x="9349651" y="9349651"/>
                </a:lnTo>
                <a:lnTo>
                  <a:pt x="0" y="9349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286263">
            <a:off x="6087634" y="3595672"/>
            <a:ext cx="9299901" cy="7312047"/>
          </a:xfrm>
          <a:custGeom>
            <a:avLst/>
            <a:gdLst/>
            <a:ahLst/>
            <a:cxnLst/>
            <a:rect l="l" t="t" r="r" b="b"/>
            <a:pathLst>
              <a:path w="9299901" h="7312047">
                <a:moveTo>
                  <a:pt x="0" y="0"/>
                </a:moveTo>
                <a:lnTo>
                  <a:pt x="9299901" y="0"/>
                </a:lnTo>
                <a:lnTo>
                  <a:pt x="9299901" y="7312047"/>
                </a:lnTo>
                <a:lnTo>
                  <a:pt x="0" y="7312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58484" y="-4027044"/>
            <a:ext cx="9349651" cy="7351163"/>
          </a:xfrm>
          <a:custGeom>
            <a:avLst/>
            <a:gdLst/>
            <a:ahLst/>
            <a:cxnLst/>
            <a:rect l="l" t="t" r="r" b="b"/>
            <a:pathLst>
              <a:path w="9349651" h="7351163">
                <a:moveTo>
                  <a:pt x="0" y="0"/>
                </a:moveTo>
                <a:lnTo>
                  <a:pt x="9349651" y="0"/>
                </a:lnTo>
                <a:lnTo>
                  <a:pt x="9349651" y="7351163"/>
                </a:lnTo>
                <a:lnTo>
                  <a:pt x="0" y="7351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62073" y="1941978"/>
            <a:ext cx="11449077" cy="1457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N</a:t>
            </a:r>
            <a:r>
              <a:rPr lang="en-US" sz="9000" u="none" strike="noStrike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EXT STEPS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982649" y="514350"/>
            <a:ext cx="5276850" cy="9258300"/>
            <a:chOff x="0" y="0"/>
            <a:chExt cx="7035800" cy="123444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10873" t="22002" r="22402"/>
            <a:stretch>
              <a:fillRect/>
            </a:stretch>
          </p:blipFill>
          <p:spPr>
            <a:xfrm>
              <a:off x="0" y="0"/>
              <a:ext cx="7035800" cy="1234440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577972" y="3547216"/>
            <a:ext cx="5008334" cy="1488964"/>
            <a:chOff x="0" y="0"/>
            <a:chExt cx="1299477" cy="3863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99477" cy="386331"/>
            </a:xfrm>
            <a:custGeom>
              <a:avLst/>
              <a:gdLst/>
              <a:ahLst/>
              <a:cxnLst/>
              <a:rect l="l" t="t" r="r" b="b"/>
              <a:pathLst>
                <a:path w="1299477" h="386331">
                  <a:moveTo>
                    <a:pt x="0" y="0"/>
                  </a:moveTo>
                  <a:lnTo>
                    <a:pt x="1299477" y="0"/>
                  </a:lnTo>
                  <a:lnTo>
                    <a:pt x="1299477" y="386331"/>
                  </a:lnTo>
                  <a:lnTo>
                    <a:pt x="0" y="38633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299477" cy="453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10392" y="3546843"/>
            <a:ext cx="3313589" cy="138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Bu</a:t>
            </a:r>
            <a:r>
              <a:rPr lang="en-US" sz="2400" strike="noStrik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ild a weekly dashboard (CR, RPC, OOP, Share)</a:t>
            </a:r>
          </a:p>
        </p:txBody>
      </p:sp>
      <p:sp>
        <p:nvSpPr>
          <p:cNvPr id="14" name="Freeform 14"/>
          <p:cNvSpPr/>
          <p:nvPr/>
        </p:nvSpPr>
        <p:spPr>
          <a:xfrm rot="-10800000">
            <a:off x="2100746" y="3928402"/>
            <a:ext cx="397472" cy="319965"/>
          </a:xfrm>
          <a:custGeom>
            <a:avLst/>
            <a:gdLst/>
            <a:ahLst/>
            <a:cxnLst/>
            <a:rect l="l" t="t" r="r" b="b"/>
            <a:pathLst>
              <a:path w="397472" h="319965">
                <a:moveTo>
                  <a:pt x="0" y="0"/>
                </a:moveTo>
                <a:lnTo>
                  <a:pt x="397472" y="0"/>
                </a:lnTo>
                <a:lnTo>
                  <a:pt x="397472" y="319965"/>
                </a:lnTo>
                <a:lnTo>
                  <a:pt x="0" y="319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77972" y="5212174"/>
            <a:ext cx="5008334" cy="2397187"/>
            <a:chOff x="0" y="0"/>
            <a:chExt cx="1299477" cy="62198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99477" cy="621981"/>
            </a:xfrm>
            <a:custGeom>
              <a:avLst/>
              <a:gdLst/>
              <a:ahLst/>
              <a:cxnLst/>
              <a:rect l="l" t="t" r="r" b="b"/>
              <a:pathLst>
                <a:path w="1299477" h="621981">
                  <a:moveTo>
                    <a:pt x="0" y="0"/>
                  </a:moveTo>
                  <a:lnTo>
                    <a:pt x="1299477" y="0"/>
                  </a:lnTo>
                  <a:lnTo>
                    <a:pt x="1299477" y="621981"/>
                  </a:lnTo>
                  <a:lnTo>
                    <a:pt x="0" y="62198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1299477" cy="688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430932" y="5179055"/>
            <a:ext cx="4160961" cy="2756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Optim</a:t>
            </a:r>
            <a:r>
              <a:rPr lang="en-US" sz="2400" strike="noStrik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ize uploads:</a:t>
            </a:r>
          </a:p>
          <a:p>
            <a:pPr algn="l">
              <a:lnSpc>
                <a:spcPts val="3600"/>
              </a:lnSpc>
            </a:pPr>
            <a:r>
              <a:rPr lang="en-US" sz="2400" strike="noStrik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Boost: ≤ €500 high-performing buckets</a:t>
            </a:r>
          </a:p>
          <a:p>
            <a:pPr algn="l">
              <a:lnSpc>
                <a:spcPts val="3600"/>
              </a:lnSpc>
            </a:pPr>
            <a:r>
              <a:rPr lang="en-US" sz="2400" strike="noStrik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Limit: &lt; €20 low-margin buckets</a:t>
            </a:r>
          </a:p>
          <a:p>
            <a:pPr algn="l">
              <a:lnSpc>
                <a:spcPts val="3600"/>
              </a:lnSpc>
            </a:pPr>
            <a:endParaRPr lang="en-US" sz="2400" strike="noStrike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Freeform 19"/>
          <p:cNvSpPr/>
          <p:nvPr/>
        </p:nvSpPr>
        <p:spPr>
          <a:xfrm rot="-10800000">
            <a:off x="1902009" y="5325464"/>
            <a:ext cx="397472" cy="319965"/>
          </a:xfrm>
          <a:custGeom>
            <a:avLst/>
            <a:gdLst/>
            <a:ahLst/>
            <a:cxnLst/>
            <a:rect l="l" t="t" r="r" b="b"/>
            <a:pathLst>
              <a:path w="397472" h="319965">
                <a:moveTo>
                  <a:pt x="0" y="0"/>
                </a:moveTo>
                <a:lnTo>
                  <a:pt x="397473" y="0"/>
                </a:lnTo>
                <a:lnTo>
                  <a:pt x="397473" y="319966"/>
                </a:lnTo>
                <a:lnTo>
                  <a:pt x="0" y="3199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6837690" y="3547216"/>
            <a:ext cx="5008334" cy="1488964"/>
            <a:chOff x="0" y="0"/>
            <a:chExt cx="1299477" cy="3863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99477" cy="386331"/>
            </a:xfrm>
            <a:custGeom>
              <a:avLst/>
              <a:gdLst/>
              <a:ahLst/>
              <a:cxnLst/>
              <a:rect l="l" t="t" r="r" b="b"/>
              <a:pathLst>
                <a:path w="1299477" h="386331">
                  <a:moveTo>
                    <a:pt x="0" y="0"/>
                  </a:moveTo>
                  <a:lnTo>
                    <a:pt x="1299477" y="0"/>
                  </a:lnTo>
                  <a:lnTo>
                    <a:pt x="1299477" y="386331"/>
                  </a:lnTo>
                  <a:lnTo>
                    <a:pt x="0" y="38633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1299477" cy="453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101690" y="3702909"/>
            <a:ext cx="33135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Ma</a:t>
            </a:r>
            <a:r>
              <a:rPr lang="en-US" sz="2400" strike="noStrik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intain CPO for both Shop 10 and 463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7280965" y="3880330"/>
            <a:ext cx="397472" cy="319965"/>
          </a:xfrm>
          <a:custGeom>
            <a:avLst/>
            <a:gdLst/>
            <a:ahLst/>
            <a:cxnLst/>
            <a:rect l="l" t="t" r="r" b="b"/>
            <a:pathLst>
              <a:path w="397472" h="319965">
                <a:moveTo>
                  <a:pt x="0" y="0"/>
                </a:moveTo>
                <a:lnTo>
                  <a:pt x="397473" y="0"/>
                </a:lnTo>
                <a:lnTo>
                  <a:pt x="397473" y="319965"/>
                </a:lnTo>
                <a:lnTo>
                  <a:pt x="0" y="319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6837690" y="5212174"/>
            <a:ext cx="5008334" cy="2397187"/>
            <a:chOff x="0" y="0"/>
            <a:chExt cx="1299477" cy="62198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99477" cy="621981"/>
            </a:xfrm>
            <a:custGeom>
              <a:avLst/>
              <a:gdLst/>
              <a:ahLst/>
              <a:cxnLst/>
              <a:rect l="l" t="t" r="r" b="b"/>
              <a:pathLst>
                <a:path w="1299477" h="621981">
                  <a:moveTo>
                    <a:pt x="0" y="0"/>
                  </a:moveTo>
                  <a:lnTo>
                    <a:pt x="1299477" y="0"/>
                  </a:lnTo>
                  <a:lnTo>
                    <a:pt x="1299477" y="621981"/>
                  </a:lnTo>
                  <a:lnTo>
                    <a:pt x="0" y="62198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66675"/>
              <a:ext cx="1299477" cy="688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896520" y="5471148"/>
            <a:ext cx="3313589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Cons</a:t>
            </a:r>
            <a:r>
              <a:rPr lang="en-US" sz="2400" strike="noStrik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ider CPO rollout to 2–3 similar partners</a:t>
            </a:r>
          </a:p>
        </p:txBody>
      </p:sp>
      <p:sp>
        <p:nvSpPr>
          <p:cNvPr id="29" name="Freeform 29"/>
          <p:cNvSpPr/>
          <p:nvPr/>
        </p:nvSpPr>
        <p:spPr>
          <a:xfrm rot="-10800000">
            <a:off x="7290490" y="5645430"/>
            <a:ext cx="397472" cy="319965"/>
          </a:xfrm>
          <a:custGeom>
            <a:avLst/>
            <a:gdLst/>
            <a:ahLst/>
            <a:cxnLst/>
            <a:rect l="l" t="t" r="r" b="b"/>
            <a:pathLst>
              <a:path w="397472" h="319965">
                <a:moveTo>
                  <a:pt x="0" y="0"/>
                </a:moveTo>
                <a:lnTo>
                  <a:pt x="397473" y="0"/>
                </a:lnTo>
                <a:lnTo>
                  <a:pt x="397473" y="319965"/>
                </a:lnTo>
                <a:lnTo>
                  <a:pt x="0" y="319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4087726" y="7741153"/>
            <a:ext cx="5008334" cy="2386851"/>
            <a:chOff x="0" y="0"/>
            <a:chExt cx="1299477" cy="61929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99477" cy="619299"/>
            </a:xfrm>
            <a:custGeom>
              <a:avLst/>
              <a:gdLst/>
              <a:ahLst/>
              <a:cxnLst/>
              <a:rect l="l" t="t" r="r" b="b"/>
              <a:pathLst>
                <a:path w="1299477" h="619299">
                  <a:moveTo>
                    <a:pt x="0" y="0"/>
                  </a:moveTo>
                  <a:lnTo>
                    <a:pt x="1299477" y="0"/>
                  </a:lnTo>
                  <a:lnTo>
                    <a:pt x="1299477" y="619299"/>
                  </a:lnTo>
                  <a:lnTo>
                    <a:pt x="0" y="61929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66675"/>
              <a:ext cx="1299477" cy="685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 rot="-10800000">
            <a:off x="4419246" y="8314138"/>
            <a:ext cx="397472" cy="319965"/>
          </a:xfrm>
          <a:custGeom>
            <a:avLst/>
            <a:gdLst/>
            <a:ahLst/>
            <a:cxnLst/>
            <a:rect l="l" t="t" r="r" b="b"/>
            <a:pathLst>
              <a:path w="397472" h="319965">
                <a:moveTo>
                  <a:pt x="0" y="0"/>
                </a:moveTo>
                <a:lnTo>
                  <a:pt x="397473" y="0"/>
                </a:lnTo>
                <a:lnTo>
                  <a:pt x="397473" y="319965"/>
                </a:lnTo>
                <a:lnTo>
                  <a:pt x="0" y="319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4935099" y="8209363"/>
            <a:ext cx="3313589" cy="1842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Mon</a:t>
            </a:r>
            <a:r>
              <a:rPr lang="en-US" sz="2400" strike="noStrik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itor Q4 2024–Q1 2025 seasonality to validate uplift persistence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0104561" y="-1946522"/>
            <a:ext cx="7507701" cy="9428824"/>
          </a:xfrm>
          <a:custGeom>
            <a:avLst/>
            <a:gdLst/>
            <a:ahLst/>
            <a:cxnLst/>
            <a:rect l="l" t="t" r="r" b="b"/>
            <a:pathLst>
              <a:path w="7507701" h="9428824">
                <a:moveTo>
                  <a:pt x="0" y="0"/>
                </a:moveTo>
                <a:lnTo>
                  <a:pt x="7507702" y="0"/>
                </a:lnTo>
                <a:lnTo>
                  <a:pt x="7507702" y="9428824"/>
                </a:lnTo>
                <a:lnTo>
                  <a:pt x="0" y="9428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-6478936"/>
            <a:ext cx="9246825" cy="9246825"/>
          </a:xfrm>
          <a:custGeom>
            <a:avLst/>
            <a:gdLst/>
            <a:ahLst/>
            <a:cxnLst/>
            <a:rect l="l" t="t" r="r" b="b"/>
            <a:pathLst>
              <a:path w="9246825" h="9246825">
                <a:moveTo>
                  <a:pt x="0" y="0"/>
                </a:moveTo>
                <a:lnTo>
                  <a:pt x="9246825" y="0"/>
                </a:lnTo>
                <a:lnTo>
                  <a:pt x="9246825" y="9246826"/>
                </a:lnTo>
                <a:lnTo>
                  <a:pt x="0" y="9246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25600" y="-4623413"/>
            <a:ext cx="9246825" cy="9246825"/>
          </a:xfrm>
          <a:custGeom>
            <a:avLst/>
            <a:gdLst/>
            <a:ahLst/>
            <a:cxnLst/>
            <a:rect l="l" t="t" r="r" b="b"/>
            <a:pathLst>
              <a:path w="9246825" h="9246825">
                <a:moveTo>
                  <a:pt x="0" y="0"/>
                </a:moveTo>
                <a:lnTo>
                  <a:pt x="9246825" y="0"/>
                </a:lnTo>
                <a:lnTo>
                  <a:pt x="9246825" y="9246826"/>
                </a:lnTo>
                <a:lnTo>
                  <a:pt x="0" y="9246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1800353" y="5693802"/>
            <a:ext cx="11683811" cy="9186397"/>
          </a:xfrm>
          <a:custGeom>
            <a:avLst/>
            <a:gdLst/>
            <a:ahLst/>
            <a:cxnLst/>
            <a:rect l="l" t="t" r="r" b="b"/>
            <a:pathLst>
              <a:path w="11683811" h="9186397">
                <a:moveTo>
                  <a:pt x="0" y="0"/>
                </a:moveTo>
                <a:lnTo>
                  <a:pt x="11683811" y="0"/>
                </a:lnTo>
                <a:lnTo>
                  <a:pt x="11683811" y="9186396"/>
                </a:lnTo>
                <a:lnTo>
                  <a:pt x="0" y="91863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-5117298" y="-1768908"/>
            <a:ext cx="7657634" cy="6020815"/>
          </a:xfrm>
          <a:custGeom>
            <a:avLst/>
            <a:gdLst/>
            <a:ahLst/>
            <a:cxnLst/>
            <a:rect l="l" t="t" r="r" b="b"/>
            <a:pathLst>
              <a:path w="7657634" h="6020815">
                <a:moveTo>
                  <a:pt x="0" y="0"/>
                </a:moveTo>
                <a:lnTo>
                  <a:pt x="7657634" y="0"/>
                </a:lnTo>
                <a:lnTo>
                  <a:pt x="7657634" y="6020814"/>
                </a:lnTo>
                <a:lnTo>
                  <a:pt x="0" y="60208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144000" y="4251906"/>
            <a:ext cx="9144000" cy="6035094"/>
            <a:chOff x="0" y="0"/>
            <a:chExt cx="12192000" cy="8046792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7844" t="17444" r="9729" b="901"/>
            <a:stretch>
              <a:fillRect/>
            </a:stretch>
          </p:blipFill>
          <p:spPr>
            <a:xfrm>
              <a:off x="0" y="0"/>
              <a:ext cx="12192000" cy="8046792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2330786" y="4251906"/>
            <a:ext cx="1354325" cy="135432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603120" y="4520151"/>
            <a:ext cx="809657" cy="817836"/>
          </a:xfrm>
          <a:custGeom>
            <a:avLst/>
            <a:gdLst/>
            <a:ahLst/>
            <a:cxnLst/>
            <a:rect l="l" t="t" r="r" b="b"/>
            <a:pathLst>
              <a:path w="809657" h="817836">
                <a:moveTo>
                  <a:pt x="0" y="0"/>
                </a:moveTo>
                <a:lnTo>
                  <a:pt x="809657" y="0"/>
                </a:lnTo>
                <a:lnTo>
                  <a:pt x="809657" y="817835"/>
                </a:lnTo>
                <a:lnTo>
                  <a:pt x="0" y="8178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603120" y="6264566"/>
            <a:ext cx="809657" cy="628496"/>
          </a:xfrm>
          <a:custGeom>
            <a:avLst/>
            <a:gdLst/>
            <a:ahLst/>
            <a:cxnLst/>
            <a:rect l="l" t="t" r="r" b="b"/>
            <a:pathLst>
              <a:path w="809657" h="628496">
                <a:moveTo>
                  <a:pt x="0" y="0"/>
                </a:moveTo>
                <a:lnTo>
                  <a:pt x="809657" y="0"/>
                </a:lnTo>
                <a:lnTo>
                  <a:pt x="809657" y="628496"/>
                </a:lnTo>
                <a:lnTo>
                  <a:pt x="0" y="6284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2330786" y="5974216"/>
            <a:ext cx="1354325" cy="1354325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2603120" y="6233490"/>
            <a:ext cx="809657" cy="835775"/>
          </a:xfrm>
          <a:custGeom>
            <a:avLst/>
            <a:gdLst/>
            <a:ahLst/>
            <a:cxnLst/>
            <a:rect l="l" t="t" r="r" b="b"/>
            <a:pathLst>
              <a:path w="809657" h="835775">
                <a:moveTo>
                  <a:pt x="0" y="0"/>
                </a:moveTo>
                <a:lnTo>
                  <a:pt x="809657" y="0"/>
                </a:lnTo>
                <a:lnTo>
                  <a:pt x="809657" y="835776"/>
                </a:lnTo>
                <a:lnTo>
                  <a:pt x="0" y="8357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007948" y="2152575"/>
            <a:ext cx="13394355" cy="1163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THANK YOU!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252030" y="4451044"/>
            <a:ext cx="468242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59"/>
              </a:lnSpc>
              <a:spcBef>
                <a:spcPct val="0"/>
              </a:spcBef>
            </a:pPr>
            <a:r>
              <a:rPr lang="en-US" sz="2799" b="1" strike="noStrik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EMAIL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52030" y="4898570"/>
            <a:ext cx="4682420" cy="47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0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emreozyurekofficial@gmail.com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252030" y="6064541"/>
            <a:ext cx="468242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359"/>
              </a:lnSpc>
              <a:spcBef>
                <a:spcPct val="0"/>
              </a:spcBef>
            </a:pPr>
            <a:r>
              <a:rPr lang="en-US" sz="2799" b="1" strike="noStrik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CALL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52030" y="6546603"/>
            <a:ext cx="4682420" cy="470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0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155-10-619-384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3795" y="5281150"/>
            <a:ext cx="9220840" cy="8229600"/>
          </a:xfrm>
          <a:custGeom>
            <a:avLst/>
            <a:gdLst/>
            <a:ahLst/>
            <a:cxnLst/>
            <a:rect l="l" t="t" r="r" b="b"/>
            <a:pathLst>
              <a:path w="9220840" h="8229600">
                <a:moveTo>
                  <a:pt x="0" y="0"/>
                </a:moveTo>
                <a:lnTo>
                  <a:pt x="9220840" y="0"/>
                </a:lnTo>
                <a:lnTo>
                  <a:pt x="92208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3141680" y="-2355061"/>
            <a:ext cx="8994098" cy="8229600"/>
          </a:xfrm>
          <a:custGeom>
            <a:avLst/>
            <a:gdLst/>
            <a:ahLst/>
            <a:cxnLst/>
            <a:rect l="l" t="t" r="r" b="b"/>
            <a:pathLst>
              <a:path w="8994098" h="8229600">
                <a:moveTo>
                  <a:pt x="8994098" y="0"/>
                </a:moveTo>
                <a:lnTo>
                  <a:pt x="0" y="0"/>
                </a:lnTo>
                <a:lnTo>
                  <a:pt x="0" y="8229600"/>
                </a:lnTo>
                <a:lnTo>
                  <a:pt x="8994098" y="8229600"/>
                </a:lnTo>
                <a:lnTo>
                  <a:pt x="89940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555078" y="-4367341"/>
            <a:ext cx="10024163" cy="10024163"/>
          </a:xfrm>
          <a:custGeom>
            <a:avLst/>
            <a:gdLst/>
            <a:ahLst/>
            <a:cxnLst/>
            <a:rect l="l" t="t" r="r" b="b"/>
            <a:pathLst>
              <a:path w="10024163" h="10024163">
                <a:moveTo>
                  <a:pt x="0" y="0"/>
                </a:moveTo>
                <a:lnTo>
                  <a:pt x="10024163" y="0"/>
                </a:lnTo>
                <a:lnTo>
                  <a:pt x="10024163" y="10024163"/>
                </a:lnTo>
                <a:lnTo>
                  <a:pt x="0" y="100241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523013" y="767895"/>
            <a:ext cx="6923748" cy="9186097"/>
            <a:chOff x="0" y="0"/>
            <a:chExt cx="1823539" cy="24193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3538" cy="2419384"/>
            </a:xfrm>
            <a:custGeom>
              <a:avLst/>
              <a:gdLst/>
              <a:ahLst/>
              <a:cxnLst/>
              <a:rect l="l" t="t" r="r" b="b"/>
              <a:pathLst>
                <a:path w="1823538" h="2419384">
                  <a:moveTo>
                    <a:pt x="0" y="0"/>
                  </a:moveTo>
                  <a:lnTo>
                    <a:pt x="1823538" y="0"/>
                  </a:lnTo>
                  <a:lnTo>
                    <a:pt x="1823538" y="2419384"/>
                  </a:lnTo>
                  <a:lnTo>
                    <a:pt x="0" y="241938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823539" cy="24860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88803" y="3921914"/>
            <a:ext cx="9648918" cy="195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000"/>
              </a:lnSpc>
            </a:pPr>
            <a:r>
              <a:rPr lang="en-US" sz="12000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AGENDA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93943" y="1281675"/>
            <a:ext cx="5082767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6" action="ppaction://hlinksldjump"/>
              </a:rPr>
              <a:t>Executive Summary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693943" y="1744590"/>
            <a:ext cx="5082767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7" action="ppaction://hlinksldjump"/>
              </a:rPr>
              <a:t>Goals and Objectives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93943" y="2207505"/>
            <a:ext cx="5082767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8" action="ppaction://hlinksldjump"/>
              </a:rPr>
              <a:t>KPI Framework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93943" y="2670420"/>
            <a:ext cx="5082767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9" action="ppaction://hlinksldjump"/>
              </a:rPr>
              <a:t>Weekly KPI Trends - CR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93943" y="3596250"/>
            <a:ext cx="5082767" cy="85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10" action="ppaction://hlinksldjump"/>
              </a:rPr>
              <a:t>Weekly KPI Trends -Revenue growth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93943" y="4941180"/>
            <a:ext cx="5082767" cy="85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11" action="ppaction://hlinksldjump"/>
              </a:rPr>
              <a:t>Weekly KPI Trends -OOP Growth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93943" y="4478265"/>
            <a:ext cx="5082767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12" action="ppaction://hlinksldjump"/>
              </a:rPr>
              <a:t>Weekly KPI Trends - Clickouts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93943" y="3133335"/>
            <a:ext cx="5082767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13" action="ppaction://hlinksldjump"/>
              </a:rPr>
              <a:t>Weekly KPI Trends - RPC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93943" y="6286110"/>
            <a:ext cx="5082767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14" action="ppaction://hlinksldjump"/>
              </a:rPr>
              <a:t>Underperforming Segments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93943" y="6749025"/>
            <a:ext cx="5082767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15" action="ppaction://hlinksldjump"/>
              </a:rPr>
              <a:t>Category Benchmarks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693943" y="5823195"/>
            <a:ext cx="5082767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16" action="ppaction://hlinksldjump"/>
              </a:rPr>
              <a:t>Category Performance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93943" y="7211940"/>
            <a:ext cx="5082767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17" action="ppaction://hlinksldjump"/>
              </a:rPr>
              <a:t>Platform Impact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693943" y="7674855"/>
            <a:ext cx="5082767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18" action="ppaction://hlinksldjump"/>
              </a:rPr>
              <a:t>FINAL CONCLUSION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693943" y="8137770"/>
            <a:ext cx="5082767" cy="43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 u="sng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  <a:hlinkClick r:id="rId19" action="ppaction://hlinksldjump"/>
              </a:rPr>
              <a:t>Next Steps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4067" y="4053259"/>
            <a:ext cx="13243453" cy="11819782"/>
          </a:xfrm>
          <a:custGeom>
            <a:avLst/>
            <a:gdLst/>
            <a:ahLst/>
            <a:cxnLst/>
            <a:rect l="l" t="t" r="r" b="b"/>
            <a:pathLst>
              <a:path w="13243453" h="11819782">
                <a:moveTo>
                  <a:pt x="0" y="0"/>
                </a:moveTo>
                <a:lnTo>
                  <a:pt x="13243453" y="0"/>
                </a:lnTo>
                <a:lnTo>
                  <a:pt x="13243453" y="11819782"/>
                </a:lnTo>
                <a:lnTo>
                  <a:pt x="0" y="11819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5469" y="-5012081"/>
            <a:ext cx="10024163" cy="10024163"/>
          </a:xfrm>
          <a:custGeom>
            <a:avLst/>
            <a:gdLst/>
            <a:ahLst/>
            <a:cxnLst/>
            <a:rect l="l" t="t" r="r" b="b"/>
            <a:pathLst>
              <a:path w="10024163" h="10024163">
                <a:moveTo>
                  <a:pt x="0" y="0"/>
                </a:moveTo>
                <a:lnTo>
                  <a:pt x="10024162" y="0"/>
                </a:lnTo>
                <a:lnTo>
                  <a:pt x="10024162" y="10024162"/>
                </a:lnTo>
                <a:lnTo>
                  <a:pt x="0" y="10024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496235" y="299150"/>
            <a:ext cx="5906734" cy="5784256"/>
            <a:chOff x="0" y="0"/>
            <a:chExt cx="7875645" cy="771234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t="26129" b="8626"/>
            <a:stretch>
              <a:fillRect/>
            </a:stretch>
          </p:blipFill>
          <p:spPr>
            <a:xfrm>
              <a:off x="0" y="0"/>
              <a:ext cx="7875645" cy="7712342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12329386" y="6501216"/>
            <a:ext cx="10367063" cy="10367063"/>
          </a:xfrm>
          <a:custGeom>
            <a:avLst/>
            <a:gdLst/>
            <a:ahLst/>
            <a:cxnLst/>
            <a:rect l="l" t="t" r="r" b="b"/>
            <a:pathLst>
              <a:path w="10367063" h="10367063">
                <a:moveTo>
                  <a:pt x="0" y="0"/>
                </a:moveTo>
                <a:lnTo>
                  <a:pt x="10367062" y="0"/>
                </a:lnTo>
                <a:lnTo>
                  <a:pt x="10367062" y="10367063"/>
                </a:lnTo>
                <a:lnTo>
                  <a:pt x="0" y="10367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4423907" y="-3792895"/>
            <a:ext cx="6577344" cy="6404689"/>
          </a:xfrm>
          <a:custGeom>
            <a:avLst/>
            <a:gdLst/>
            <a:ahLst/>
            <a:cxnLst/>
            <a:rect l="l" t="t" r="r" b="b"/>
            <a:pathLst>
              <a:path w="6577344" h="6404689">
                <a:moveTo>
                  <a:pt x="0" y="0"/>
                </a:moveTo>
                <a:lnTo>
                  <a:pt x="6577345" y="0"/>
                </a:lnTo>
                <a:lnTo>
                  <a:pt x="6577345" y="6404690"/>
                </a:lnTo>
                <a:lnTo>
                  <a:pt x="0" y="6404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65588" y="7035741"/>
            <a:ext cx="1703450" cy="679904"/>
            <a:chOff x="0" y="0"/>
            <a:chExt cx="2271266" cy="906539"/>
          </a:xfrm>
        </p:grpSpPr>
        <p:grpSp>
          <p:nvGrpSpPr>
            <p:cNvPr id="9" name="Group 9"/>
            <p:cNvGrpSpPr/>
            <p:nvPr/>
          </p:nvGrpSpPr>
          <p:grpSpPr>
            <a:xfrm rot="-5400000">
              <a:off x="682364" y="-682364"/>
              <a:ext cx="906539" cy="2271266"/>
              <a:chOff x="0" y="0"/>
              <a:chExt cx="660400" cy="165458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60400" cy="1654584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654584">
                    <a:moveTo>
                      <a:pt x="220252" y="1635515"/>
                    </a:moveTo>
                    <a:cubicBezTo>
                      <a:pt x="254109" y="1647029"/>
                      <a:pt x="292600" y="1654584"/>
                      <a:pt x="330378" y="1654584"/>
                    </a:cubicBezTo>
                    <a:cubicBezTo>
                      <a:pt x="368157" y="1654584"/>
                      <a:pt x="404509" y="1648107"/>
                      <a:pt x="438009" y="1636593"/>
                    </a:cubicBezTo>
                    <a:cubicBezTo>
                      <a:pt x="438723" y="1636234"/>
                      <a:pt x="439435" y="1636234"/>
                      <a:pt x="440148" y="1635874"/>
                    </a:cubicBezTo>
                    <a:cubicBezTo>
                      <a:pt x="565955" y="1589819"/>
                      <a:pt x="658618" y="1468205"/>
                      <a:pt x="660400" y="130738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06413"/>
                    </a:lnTo>
                    <a:cubicBezTo>
                      <a:pt x="1782" y="1468924"/>
                      <a:pt x="93019" y="1590539"/>
                      <a:pt x="220252" y="1635515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660400" cy="15656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547781" y="141708"/>
              <a:ext cx="1175704" cy="623123"/>
            </a:xfrm>
            <a:custGeom>
              <a:avLst/>
              <a:gdLst/>
              <a:ahLst/>
              <a:cxnLst/>
              <a:rect l="l" t="t" r="r" b="b"/>
              <a:pathLst>
                <a:path w="1175704" h="623123">
                  <a:moveTo>
                    <a:pt x="0" y="0"/>
                  </a:moveTo>
                  <a:lnTo>
                    <a:pt x="1175704" y="0"/>
                  </a:lnTo>
                  <a:lnTo>
                    <a:pt x="1175704" y="623123"/>
                  </a:lnTo>
                  <a:lnTo>
                    <a:pt x="0" y="6231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9608465" y="3191278"/>
          <a:ext cx="8198486" cy="6619876"/>
        </p:xfrm>
        <a:graphic>
          <a:graphicData uri="http://schemas.openxmlformats.org/drawingml/2006/table">
            <a:tbl>
              <a:tblPr/>
              <a:tblGrid>
                <a:gridCol w="2317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77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5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77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3892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KPI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Pre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Change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450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Total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 Revenue (Partner Shops)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€294k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€1.38M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370%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9197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Conversion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 Rate (CR)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0.2–0.3%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11–13%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×40–80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9197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RPC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€ 0.10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€ 0.12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+20% blended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3892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Clickouts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2.79M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11.25M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303%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9197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Inventory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 (OOP)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432k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2.56M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494%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TextBox 14"/>
          <p:cNvSpPr txBox="1"/>
          <p:nvPr/>
        </p:nvSpPr>
        <p:spPr>
          <a:xfrm>
            <a:off x="9783360" y="590953"/>
            <a:ext cx="8679535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EXECUTIVE SUMMARY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93544" y="6577092"/>
            <a:ext cx="6363399" cy="258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2"/>
              </a:lnSpc>
            </a:pPr>
            <a:r>
              <a:rPr lang="en-US" sz="2281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The </a:t>
            </a:r>
            <a:r>
              <a:rPr lang="en-US" sz="2281" dirty="0" err="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DropItLikeItsHot</a:t>
            </a:r>
            <a:r>
              <a:rPr lang="en-US" sz="2281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CPO switch was highly beneficial for X firm, generating +€1.08M incremental partner revenue with no cannibalization on other shops.</a:t>
            </a:r>
            <a:endParaRPr lang="tr-TR" sz="2281" dirty="0">
              <a:solidFill>
                <a:srgbClr val="000000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algn="l">
              <a:lnSpc>
                <a:spcPts val="3422"/>
              </a:lnSpc>
            </a:pPr>
            <a:r>
              <a:rPr lang="en-US" sz="2281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All Pre vs Post differences statistically significant (t-test, p &lt; 0.001).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9258552" y="-3098345"/>
            <a:ext cx="10148709" cy="9882306"/>
          </a:xfrm>
          <a:custGeom>
            <a:avLst/>
            <a:gdLst/>
            <a:ahLst/>
            <a:cxnLst/>
            <a:rect l="l" t="t" r="r" b="b"/>
            <a:pathLst>
              <a:path w="10148709" h="9882306">
                <a:moveTo>
                  <a:pt x="0" y="0"/>
                </a:moveTo>
                <a:lnTo>
                  <a:pt x="10148710" y="0"/>
                </a:lnTo>
                <a:lnTo>
                  <a:pt x="10148710" y="9882306"/>
                </a:lnTo>
                <a:lnTo>
                  <a:pt x="0" y="988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V="1">
            <a:off x="-7329630" y="5600645"/>
            <a:ext cx="9186503" cy="7222888"/>
          </a:xfrm>
          <a:custGeom>
            <a:avLst/>
            <a:gdLst/>
            <a:ahLst/>
            <a:cxnLst/>
            <a:rect l="l" t="t" r="r" b="b"/>
            <a:pathLst>
              <a:path w="9186503" h="7222888">
                <a:moveTo>
                  <a:pt x="0" y="7222888"/>
                </a:moveTo>
                <a:lnTo>
                  <a:pt x="9186503" y="7222888"/>
                </a:lnTo>
                <a:lnTo>
                  <a:pt x="9186503" y="0"/>
                </a:lnTo>
                <a:lnTo>
                  <a:pt x="0" y="0"/>
                </a:lnTo>
                <a:lnTo>
                  <a:pt x="0" y="722288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33112" y="2685421"/>
            <a:ext cx="9109272" cy="9109272"/>
          </a:xfrm>
          <a:custGeom>
            <a:avLst/>
            <a:gdLst/>
            <a:ahLst/>
            <a:cxnLst/>
            <a:rect l="l" t="t" r="r" b="b"/>
            <a:pathLst>
              <a:path w="9109272" h="9109272">
                <a:moveTo>
                  <a:pt x="0" y="0"/>
                </a:moveTo>
                <a:lnTo>
                  <a:pt x="9109272" y="0"/>
                </a:lnTo>
                <a:lnTo>
                  <a:pt x="9109272" y="9109272"/>
                </a:lnTo>
                <a:lnTo>
                  <a:pt x="0" y="9109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3564729" y="6086383"/>
            <a:ext cx="9299901" cy="7312047"/>
          </a:xfrm>
          <a:custGeom>
            <a:avLst/>
            <a:gdLst/>
            <a:ahLst/>
            <a:cxnLst/>
            <a:rect l="l" t="t" r="r" b="b"/>
            <a:pathLst>
              <a:path w="9299901" h="7312047">
                <a:moveTo>
                  <a:pt x="0" y="0"/>
                </a:moveTo>
                <a:lnTo>
                  <a:pt x="9299901" y="0"/>
                </a:lnTo>
                <a:lnTo>
                  <a:pt x="9299901" y="7312047"/>
                </a:lnTo>
                <a:lnTo>
                  <a:pt x="0" y="73120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35427" y="1711152"/>
            <a:ext cx="10501677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9000" u="none" strike="noStrike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GOALS AND OBJECTIVES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54061" y="5143500"/>
            <a:ext cx="5390312" cy="3745606"/>
            <a:chOff x="0" y="0"/>
            <a:chExt cx="1419671" cy="9864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9671" cy="986497"/>
            </a:xfrm>
            <a:custGeom>
              <a:avLst/>
              <a:gdLst/>
              <a:ahLst/>
              <a:cxnLst/>
              <a:rect l="l" t="t" r="r" b="b"/>
              <a:pathLst>
                <a:path w="1419671" h="986497">
                  <a:moveTo>
                    <a:pt x="0" y="0"/>
                  </a:moveTo>
                  <a:lnTo>
                    <a:pt x="1419671" y="0"/>
                  </a:lnTo>
                  <a:lnTo>
                    <a:pt x="1419671" y="986497"/>
                  </a:lnTo>
                  <a:lnTo>
                    <a:pt x="0" y="9864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419671" cy="1053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594150" y="5143500"/>
            <a:ext cx="10117524" cy="3745606"/>
            <a:chOff x="0" y="0"/>
            <a:chExt cx="2664698" cy="9864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64698" cy="986497"/>
            </a:xfrm>
            <a:custGeom>
              <a:avLst/>
              <a:gdLst/>
              <a:ahLst/>
              <a:cxnLst/>
              <a:rect l="l" t="t" r="r" b="b"/>
              <a:pathLst>
                <a:path w="2664698" h="986497">
                  <a:moveTo>
                    <a:pt x="0" y="0"/>
                  </a:moveTo>
                  <a:lnTo>
                    <a:pt x="2664698" y="0"/>
                  </a:lnTo>
                  <a:lnTo>
                    <a:pt x="2664698" y="986497"/>
                  </a:lnTo>
                  <a:lnTo>
                    <a:pt x="0" y="98649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2664698" cy="1053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10800000">
            <a:off x="1658137" y="6443434"/>
            <a:ext cx="397472" cy="319965"/>
          </a:xfrm>
          <a:custGeom>
            <a:avLst/>
            <a:gdLst/>
            <a:ahLst/>
            <a:cxnLst/>
            <a:rect l="l" t="t" r="r" b="b"/>
            <a:pathLst>
              <a:path w="397472" h="319965">
                <a:moveTo>
                  <a:pt x="0" y="0"/>
                </a:moveTo>
                <a:lnTo>
                  <a:pt x="397472" y="0"/>
                </a:lnTo>
                <a:lnTo>
                  <a:pt x="397472" y="319965"/>
                </a:lnTo>
                <a:lnTo>
                  <a:pt x="0" y="319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11844007" y="6401137"/>
            <a:ext cx="397472" cy="319965"/>
          </a:xfrm>
          <a:custGeom>
            <a:avLst/>
            <a:gdLst/>
            <a:ahLst/>
            <a:cxnLst/>
            <a:rect l="l" t="t" r="r" b="b"/>
            <a:pathLst>
              <a:path w="397472" h="319965">
                <a:moveTo>
                  <a:pt x="0" y="0"/>
                </a:moveTo>
                <a:lnTo>
                  <a:pt x="397473" y="0"/>
                </a:lnTo>
                <a:lnTo>
                  <a:pt x="397473" y="319965"/>
                </a:lnTo>
                <a:lnTo>
                  <a:pt x="0" y="319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3621506" y="-3007860"/>
            <a:ext cx="9094243" cy="9094243"/>
          </a:xfrm>
          <a:custGeom>
            <a:avLst/>
            <a:gdLst/>
            <a:ahLst/>
            <a:cxnLst/>
            <a:rect l="l" t="t" r="r" b="b"/>
            <a:pathLst>
              <a:path w="9094243" h="9094243">
                <a:moveTo>
                  <a:pt x="0" y="0"/>
                </a:moveTo>
                <a:lnTo>
                  <a:pt x="9094243" y="0"/>
                </a:lnTo>
                <a:lnTo>
                  <a:pt x="9094243" y="9094243"/>
                </a:lnTo>
                <a:lnTo>
                  <a:pt x="0" y="9094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3896680" y="1781561"/>
            <a:ext cx="2355893" cy="2355893"/>
            <a:chOff x="0" y="0"/>
            <a:chExt cx="3141191" cy="3141191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3141191" cy="314119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>
                  <a:alpha val="74902"/>
                </a:srgbClr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6200" y="9525"/>
                <a:ext cx="660400" cy="727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 rot="5333054">
              <a:off x="966388" y="966388"/>
              <a:ext cx="1208414" cy="1208414"/>
            </a:xfrm>
            <a:custGeom>
              <a:avLst/>
              <a:gdLst/>
              <a:ahLst/>
              <a:cxnLst/>
              <a:rect l="l" t="t" r="r" b="b"/>
              <a:pathLst>
                <a:path w="1208414" h="1208414">
                  <a:moveTo>
                    <a:pt x="0" y="0"/>
                  </a:moveTo>
                  <a:lnTo>
                    <a:pt x="1208415" y="0"/>
                  </a:lnTo>
                  <a:lnTo>
                    <a:pt x="1208415" y="1208415"/>
                  </a:lnTo>
                  <a:lnTo>
                    <a:pt x="0" y="1208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026047" y="5617802"/>
            <a:ext cx="31293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OBJECTIVES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59198" y="6184687"/>
            <a:ext cx="2948352" cy="1609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Evalua</a:t>
            </a:r>
            <a:r>
              <a:rPr lang="en-US" sz="2100" strike="noStrike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te whether switching Shop 10 &amp; 463 from CPC → CPO was beneficial to </a:t>
            </a:r>
            <a:r>
              <a:rPr lang="tr-TR" sz="2100" strike="noStrike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X</a:t>
            </a:r>
            <a:r>
              <a:rPr lang="en-US" sz="2100" strike="noStrike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093755" y="6391061"/>
            <a:ext cx="3108206" cy="920648"/>
            <a:chOff x="0" y="0"/>
            <a:chExt cx="1874829" cy="55532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874829" cy="555323"/>
            </a:xfrm>
            <a:custGeom>
              <a:avLst/>
              <a:gdLst/>
              <a:ahLst/>
              <a:cxnLst/>
              <a:rect l="l" t="t" r="r" b="b"/>
              <a:pathLst>
                <a:path w="1874829" h="555323">
                  <a:moveTo>
                    <a:pt x="0" y="0"/>
                  </a:moveTo>
                  <a:lnTo>
                    <a:pt x="1874829" y="0"/>
                  </a:lnTo>
                  <a:lnTo>
                    <a:pt x="1874829" y="555323"/>
                  </a:lnTo>
                  <a:lnTo>
                    <a:pt x="0" y="555323"/>
                  </a:lnTo>
                  <a:close/>
                </a:path>
              </a:pathLst>
            </a:custGeom>
            <a:solidFill>
              <a:srgbClr val="E4DA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874829" cy="583898"/>
            </a:xfrm>
            <a:prstGeom prst="rect">
              <a:avLst/>
            </a:prstGeom>
          </p:spPr>
          <p:txBody>
            <a:bodyPr lIns="190500" tIns="190500" rIns="190500" bIns="190500" rtlCol="0" anchor="ctr"/>
            <a:lstStyle/>
            <a:p>
              <a:pPr algn="ctr">
                <a:lnSpc>
                  <a:spcPts val="2160"/>
                </a:lnSpc>
              </a:pPr>
              <a:r>
                <a:rPr lang="en-US" sz="1800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TRANSITION WEEK: AUG 14–20 (18), 2023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725836" y="6355781"/>
            <a:ext cx="2712935" cy="991209"/>
            <a:chOff x="0" y="0"/>
            <a:chExt cx="2059306" cy="75239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59306" cy="752397"/>
            </a:xfrm>
            <a:custGeom>
              <a:avLst/>
              <a:gdLst/>
              <a:ahLst/>
              <a:cxnLst/>
              <a:rect l="l" t="t" r="r" b="b"/>
              <a:pathLst>
                <a:path w="2059306" h="752397">
                  <a:moveTo>
                    <a:pt x="0" y="0"/>
                  </a:moveTo>
                  <a:lnTo>
                    <a:pt x="2059306" y="0"/>
                  </a:lnTo>
                  <a:lnTo>
                    <a:pt x="2059306" y="752397"/>
                  </a:lnTo>
                  <a:lnTo>
                    <a:pt x="0" y="752397"/>
                  </a:lnTo>
                  <a:close/>
                </a:path>
              </a:pathLst>
            </a:custGeom>
            <a:solidFill>
              <a:srgbClr val="BBEE8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2059306" cy="78097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039"/>
                </a:lnSpc>
              </a:pPr>
              <a:r>
                <a:rPr lang="en-US" sz="1699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Post-CPO</a:t>
              </a:r>
              <a:r>
                <a:rPr lang="en-US" sz="16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: Aug 21, 2023 – Aug 2024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>
            <a:off x="9569326" y="6851386"/>
            <a:ext cx="524429" cy="0"/>
          </a:xfrm>
          <a:prstGeom prst="line">
            <a:avLst/>
          </a:prstGeom>
          <a:ln w="9525" cap="rnd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0" name="AutoShape 30"/>
          <p:cNvSpPr/>
          <p:nvPr/>
        </p:nvSpPr>
        <p:spPr>
          <a:xfrm>
            <a:off x="13201961" y="6851386"/>
            <a:ext cx="523875" cy="0"/>
          </a:xfrm>
          <a:prstGeom prst="line">
            <a:avLst/>
          </a:prstGeom>
          <a:ln w="9525" cap="rnd">
            <a:solidFill>
              <a:srgbClr val="FD6501"/>
            </a:solidFill>
            <a:prstDash val="lgDash"/>
            <a:headEnd type="none" w="sm" len="sm"/>
            <a:tailEnd type="triangle" w="lg" len="med"/>
          </a:ln>
        </p:spPr>
      </p:sp>
      <p:grpSp>
        <p:nvGrpSpPr>
          <p:cNvPr id="31" name="Group 31"/>
          <p:cNvGrpSpPr/>
          <p:nvPr/>
        </p:nvGrpSpPr>
        <p:grpSpPr>
          <a:xfrm>
            <a:off x="6860033" y="6355781"/>
            <a:ext cx="2709293" cy="991209"/>
            <a:chOff x="0" y="0"/>
            <a:chExt cx="2056542" cy="75239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056542" cy="752397"/>
            </a:xfrm>
            <a:custGeom>
              <a:avLst/>
              <a:gdLst/>
              <a:ahLst/>
              <a:cxnLst/>
              <a:rect l="l" t="t" r="r" b="b"/>
              <a:pathLst>
                <a:path w="2056542" h="752397">
                  <a:moveTo>
                    <a:pt x="0" y="0"/>
                  </a:moveTo>
                  <a:lnTo>
                    <a:pt x="2056542" y="0"/>
                  </a:lnTo>
                  <a:lnTo>
                    <a:pt x="2056542" y="752397"/>
                  </a:lnTo>
                  <a:lnTo>
                    <a:pt x="0" y="752397"/>
                  </a:lnTo>
                  <a:close/>
                </a:path>
              </a:pathLst>
            </a:custGeom>
            <a:solidFill>
              <a:srgbClr val="BBEE84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2056542" cy="780972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039"/>
                </a:lnSpc>
              </a:pPr>
              <a:r>
                <a:rPr lang="en-US" sz="1699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Pre-CPO</a:t>
              </a:r>
              <a:r>
                <a:rPr lang="en-US" sz="169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: Jan 2023 – Aug 13, 2023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093755" y="5743361"/>
            <a:ext cx="3129327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TIMELINE</a:t>
            </a:r>
          </a:p>
        </p:txBody>
      </p:sp>
      <p:sp>
        <p:nvSpPr>
          <p:cNvPr id="35" name="Freeform 35"/>
          <p:cNvSpPr/>
          <p:nvPr/>
        </p:nvSpPr>
        <p:spPr>
          <a:xfrm rot="-10800000">
            <a:off x="7286266" y="7711414"/>
            <a:ext cx="397472" cy="319965"/>
          </a:xfrm>
          <a:custGeom>
            <a:avLst/>
            <a:gdLst/>
            <a:ahLst/>
            <a:cxnLst/>
            <a:rect l="l" t="t" r="r" b="b"/>
            <a:pathLst>
              <a:path w="397472" h="319965">
                <a:moveTo>
                  <a:pt x="0" y="0"/>
                </a:moveTo>
                <a:lnTo>
                  <a:pt x="397472" y="0"/>
                </a:lnTo>
                <a:lnTo>
                  <a:pt x="397472" y="319965"/>
                </a:lnTo>
                <a:lnTo>
                  <a:pt x="0" y="319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7817234" y="7576084"/>
            <a:ext cx="8053547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Transi</a:t>
            </a:r>
            <a:r>
              <a:rPr lang="en-US" sz="2100" strike="noStrik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tion Week (Excluded from KPIs): 14–20 Aug 2023</a:t>
            </a:r>
          </a:p>
          <a:p>
            <a:pPr algn="l">
              <a:lnSpc>
                <a:spcPts val="3150"/>
              </a:lnSpc>
            </a:pPr>
            <a:r>
              <a:rPr lang="en-US" sz="2100" strike="noStrik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Inventory upload and CPO activation overlap; unstable behavior.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12753" y="-5218350"/>
            <a:ext cx="9349651" cy="9349651"/>
          </a:xfrm>
          <a:custGeom>
            <a:avLst/>
            <a:gdLst/>
            <a:ahLst/>
            <a:cxnLst/>
            <a:rect l="l" t="t" r="r" b="b"/>
            <a:pathLst>
              <a:path w="9349651" h="9349651">
                <a:moveTo>
                  <a:pt x="0" y="0"/>
                </a:moveTo>
                <a:lnTo>
                  <a:pt x="9349651" y="0"/>
                </a:lnTo>
                <a:lnTo>
                  <a:pt x="9349651" y="9349651"/>
                </a:lnTo>
                <a:lnTo>
                  <a:pt x="0" y="9349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 flipH="1" flipV="1">
            <a:off x="-3146738" y="3759159"/>
            <a:ext cx="7829187" cy="6155699"/>
          </a:xfrm>
          <a:custGeom>
            <a:avLst/>
            <a:gdLst/>
            <a:ahLst/>
            <a:cxnLst/>
            <a:rect l="l" t="t" r="r" b="b"/>
            <a:pathLst>
              <a:path w="7829187" h="6155699">
                <a:moveTo>
                  <a:pt x="7829187" y="6155698"/>
                </a:moveTo>
                <a:lnTo>
                  <a:pt x="0" y="6155698"/>
                </a:lnTo>
                <a:lnTo>
                  <a:pt x="0" y="0"/>
                </a:lnTo>
                <a:lnTo>
                  <a:pt x="7829187" y="0"/>
                </a:lnTo>
                <a:lnTo>
                  <a:pt x="7829187" y="6155698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58484" y="0"/>
            <a:ext cx="9349651" cy="9349651"/>
          </a:xfrm>
          <a:custGeom>
            <a:avLst/>
            <a:gdLst/>
            <a:ahLst/>
            <a:cxnLst/>
            <a:rect l="l" t="t" r="r" b="b"/>
            <a:pathLst>
              <a:path w="9349651" h="9349651">
                <a:moveTo>
                  <a:pt x="0" y="0"/>
                </a:moveTo>
                <a:lnTo>
                  <a:pt x="9349651" y="0"/>
                </a:lnTo>
                <a:lnTo>
                  <a:pt x="9349651" y="9349651"/>
                </a:lnTo>
                <a:lnTo>
                  <a:pt x="0" y="9349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286263">
            <a:off x="6320924" y="5988872"/>
            <a:ext cx="9299901" cy="7312047"/>
          </a:xfrm>
          <a:custGeom>
            <a:avLst/>
            <a:gdLst/>
            <a:ahLst/>
            <a:cxnLst/>
            <a:rect l="l" t="t" r="r" b="b"/>
            <a:pathLst>
              <a:path w="9299901" h="7312047">
                <a:moveTo>
                  <a:pt x="0" y="0"/>
                </a:moveTo>
                <a:lnTo>
                  <a:pt x="9299901" y="0"/>
                </a:lnTo>
                <a:lnTo>
                  <a:pt x="9299901" y="7312047"/>
                </a:lnTo>
                <a:lnTo>
                  <a:pt x="0" y="73120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58484" y="-4027044"/>
            <a:ext cx="9349651" cy="7351163"/>
          </a:xfrm>
          <a:custGeom>
            <a:avLst/>
            <a:gdLst/>
            <a:ahLst/>
            <a:cxnLst/>
            <a:rect l="l" t="t" r="r" b="b"/>
            <a:pathLst>
              <a:path w="9349651" h="7351163">
                <a:moveTo>
                  <a:pt x="0" y="0"/>
                </a:moveTo>
                <a:lnTo>
                  <a:pt x="9349651" y="0"/>
                </a:lnTo>
                <a:lnTo>
                  <a:pt x="9349651" y="7351163"/>
                </a:lnTo>
                <a:lnTo>
                  <a:pt x="0" y="7351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62073" y="1941978"/>
            <a:ext cx="11449077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K</a:t>
            </a:r>
            <a:r>
              <a:rPr lang="en-US" sz="9000" u="none" strike="noStrike">
                <a:solidFill>
                  <a:srgbClr val="000000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PI FRAMEWORK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982649" y="514350"/>
            <a:ext cx="5276850" cy="9258300"/>
            <a:chOff x="0" y="0"/>
            <a:chExt cx="7035800" cy="123444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rcRect l="10873" t="22002" r="22402"/>
            <a:stretch>
              <a:fillRect/>
            </a:stretch>
          </p:blipFill>
          <p:spPr>
            <a:xfrm>
              <a:off x="0" y="0"/>
              <a:ext cx="7035800" cy="12344400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1562073" y="4738444"/>
            <a:ext cx="5008334" cy="1488964"/>
            <a:chOff x="0" y="0"/>
            <a:chExt cx="1299477" cy="3863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99477" cy="386331"/>
            </a:xfrm>
            <a:custGeom>
              <a:avLst/>
              <a:gdLst/>
              <a:ahLst/>
              <a:cxnLst/>
              <a:rect l="l" t="t" r="r" b="b"/>
              <a:pathLst>
                <a:path w="1299477" h="386331">
                  <a:moveTo>
                    <a:pt x="0" y="0"/>
                  </a:moveTo>
                  <a:lnTo>
                    <a:pt x="1299477" y="0"/>
                  </a:lnTo>
                  <a:lnTo>
                    <a:pt x="1299477" y="386331"/>
                  </a:lnTo>
                  <a:lnTo>
                    <a:pt x="0" y="38633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299477" cy="453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609650" y="5010730"/>
            <a:ext cx="3627248" cy="133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1.</a:t>
            </a:r>
            <a:r>
              <a:rPr lang="en-US" sz="2400" strike="noStrik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Conversion Rate (CR)</a:t>
            </a:r>
          </a:p>
          <a:p>
            <a:pPr algn="l">
              <a:lnSpc>
                <a:spcPts val="3150"/>
              </a:lnSpc>
            </a:pPr>
            <a:r>
              <a:rPr lang="en-US" sz="2100" strike="noStrik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CR = Conversions / Clickouts</a:t>
            </a:r>
          </a:p>
          <a:p>
            <a:pPr algn="l">
              <a:lnSpc>
                <a:spcPts val="3749"/>
              </a:lnSpc>
            </a:pPr>
            <a:endParaRPr lang="en-US" sz="2100" strike="noStrike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4" name="Freeform 14"/>
          <p:cNvSpPr/>
          <p:nvPr/>
        </p:nvSpPr>
        <p:spPr>
          <a:xfrm rot="-10800000">
            <a:off x="2005348" y="5388947"/>
            <a:ext cx="397472" cy="319965"/>
          </a:xfrm>
          <a:custGeom>
            <a:avLst/>
            <a:gdLst/>
            <a:ahLst/>
            <a:cxnLst/>
            <a:rect l="l" t="t" r="r" b="b"/>
            <a:pathLst>
              <a:path w="397472" h="319965">
                <a:moveTo>
                  <a:pt x="0" y="0"/>
                </a:moveTo>
                <a:lnTo>
                  <a:pt x="397473" y="0"/>
                </a:lnTo>
                <a:lnTo>
                  <a:pt x="397473" y="319965"/>
                </a:lnTo>
                <a:lnTo>
                  <a:pt x="0" y="319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62073" y="6427433"/>
            <a:ext cx="5008334" cy="1872501"/>
            <a:chOff x="0" y="0"/>
            <a:chExt cx="1299477" cy="4858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99477" cy="485845"/>
            </a:xfrm>
            <a:custGeom>
              <a:avLst/>
              <a:gdLst/>
              <a:ahLst/>
              <a:cxnLst/>
              <a:rect l="l" t="t" r="r" b="b"/>
              <a:pathLst>
                <a:path w="1299477" h="485845">
                  <a:moveTo>
                    <a:pt x="0" y="0"/>
                  </a:moveTo>
                  <a:lnTo>
                    <a:pt x="1299477" y="0"/>
                  </a:lnTo>
                  <a:lnTo>
                    <a:pt x="1299477" y="485845"/>
                  </a:lnTo>
                  <a:lnTo>
                    <a:pt x="0" y="48584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1299477" cy="552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655351" y="6457932"/>
            <a:ext cx="3915056" cy="206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3.</a:t>
            </a:r>
            <a:r>
              <a:rPr lang="en-US" sz="2300" strike="noStrik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Inventory Commitment (OOP Growth)</a:t>
            </a:r>
          </a:p>
          <a:p>
            <a:pPr algn="l">
              <a:lnSpc>
                <a:spcPts val="2850"/>
              </a:lnSpc>
            </a:pPr>
            <a:r>
              <a:rPr lang="en-US" sz="1900" strike="noStrik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OOP% = (OOP_post – OOP_pre) / OOP_pre × 100</a:t>
            </a:r>
          </a:p>
          <a:p>
            <a:pPr algn="l">
              <a:lnSpc>
                <a:spcPts val="3600"/>
              </a:lnSpc>
            </a:pPr>
            <a:endParaRPr lang="en-US" sz="1900" strike="noStrike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Freeform 19"/>
          <p:cNvSpPr/>
          <p:nvPr/>
        </p:nvSpPr>
        <p:spPr>
          <a:xfrm rot="-10800000">
            <a:off x="2005348" y="7295104"/>
            <a:ext cx="397472" cy="319965"/>
          </a:xfrm>
          <a:custGeom>
            <a:avLst/>
            <a:gdLst/>
            <a:ahLst/>
            <a:cxnLst/>
            <a:rect l="l" t="t" r="r" b="b"/>
            <a:pathLst>
              <a:path w="397472" h="319965">
                <a:moveTo>
                  <a:pt x="0" y="0"/>
                </a:moveTo>
                <a:lnTo>
                  <a:pt x="397473" y="0"/>
                </a:lnTo>
                <a:lnTo>
                  <a:pt x="397473" y="319965"/>
                </a:lnTo>
                <a:lnTo>
                  <a:pt x="0" y="319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6821790" y="4738444"/>
            <a:ext cx="5008334" cy="1488964"/>
            <a:chOff x="0" y="0"/>
            <a:chExt cx="1299477" cy="3863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99477" cy="386331"/>
            </a:xfrm>
            <a:custGeom>
              <a:avLst/>
              <a:gdLst/>
              <a:ahLst/>
              <a:cxnLst/>
              <a:rect l="l" t="t" r="r" b="b"/>
              <a:pathLst>
                <a:path w="1299477" h="386331">
                  <a:moveTo>
                    <a:pt x="0" y="0"/>
                  </a:moveTo>
                  <a:lnTo>
                    <a:pt x="1299477" y="0"/>
                  </a:lnTo>
                  <a:lnTo>
                    <a:pt x="1299477" y="386331"/>
                  </a:lnTo>
                  <a:lnTo>
                    <a:pt x="0" y="38633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66675"/>
              <a:ext cx="1299477" cy="453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896451" y="4907596"/>
            <a:ext cx="3933672" cy="1354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2.</a:t>
            </a:r>
            <a:r>
              <a:rPr lang="en-US" sz="2400" strike="noStrik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Revenue per Click (RPC)</a:t>
            </a:r>
          </a:p>
          <a:p>
            <a:pPr algn="l">
              <a:lnSpc>
                <a:spcPts val="3300"/>
              </a:lnSpc>
            </a:pPr>
            <a:r>
              <a:rPr lang="en-US" sz="2200" strike="noStrik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RPC = Revenue / Clickouts</a:t>
            </a:r>
          </a:p>
          <a:p>
            <a:pPr algn="l">
              <a:lnSpc>
                <a:spcPts val="3749"/>
              </a:lnSpc>
            </a:pPr>
            <a:endParaRPr lang="en-US" sz="2200" strike="noStrike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4" name="Freeform 24"/>
          <p:cNvSpPr/>
          <p:nvPr/>
        </p:nvSpPr>
        <p:spPr>
          <a:xfrm rot="-10800000">
            <a:off x="7265066" y="5388947"/>
            <a:ext cx="397472" cy="319965"/>
          </a:xfrm>
          <a:custGeom>
            <a:avLst/>
            <a:gdLst/>
            <a:ahLst/>
            <a:cxnLst/>
            <a:rect l="l" t="t" r="r" b="b"/>
            <a:pathLst>
              <a:path w="397472" h="319965">
                <a:moveTo>
                  <a:pt x="0" y="0"/>
                </a:moveTo>
                <a:lnTo>
                  <a:pt x="397472" y="0"/>
                </a:lnTo>
                <a:lnTo>
                  <a:pt x="397472" y="319965"/>
                </a:lnTo>
                <a:lnTo>
                  <a:pt x="0" y="319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6821790" y="6427433"/>
            <a:ext cx="5008334" cy="1872501"/>
            <a:chOff x="0" y="0"/>
            <a:chExt cx="1299477" cy="48584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99477" cy="485845"/>
            </a:xfrm>
            <a:custGeom>
              <a:avLst/>
              <a:gdLst/>
              <a:ahLst/>
              <a:cxnLst/>
              <a:rect l="l" t="t" r="r" b="b"/>
              <a:pathLst>
                <a:path w="1299477" h="485845">
                  <a:moveTo>
                    <a:pt x="0" y="0"/>
                  </a:moveTo>
                  <a:lnTo>
                    <a:pt x="1299477" y="0"/>
                  </a:lnTo>
                  <a:lnTo>
                    <a:pt x="1299477" y="485845"/>
                  </a:lnTo>
                  <a:lnTo>
                    <a:pt x="0" y="48584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66675"/>
              <a:ext cx="1299477" cy="552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832732" y="6636869"/>
            <a:ext cx="3767536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4. Revenue Growth</a:t>
            </a:r>
          </a:p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Rev% = (Rev_po</a:t>
            </a:r>
            <a:r>
              <a:rPr lang="en-US" sz="2000" strike="noStrik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st – Rev_pre) / Rev_pre × 100</a:t>
            </a:r>
          </a:p>
          <a:p>
            <a:pPr algn="l">
              <a:lnSpc>
                <a:spcPts val="3600"/>
              </a:lnSpc>
            </a:pPr>
            <a:endParaRPr lang="en-US" sz="2000" strike="noStrike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9" name="Freeform 29"/>
          <p:cNvSpPr/>
          <p:nvPr/>
        </p:nvSpPr>
        <p:spPr>
          <a:xfrm rot="-10800000">
            <a:off x="7274591" y="7203589"/>
            <a:ext cx="397472" cy="319965"/>
          </a:xfrm>
          <a:custGeom>
            <a:avLst/>
            <a:gdLst/>
            <a:ahLst/>
            <a:cxnLst/>
            <a:rect l="l" t="t" r="r" b="b"/>
            <a:pathLst>
              <a:path w="397472" h="319965">
                <a:moveTo>
                  <a:pt x="0" y="0"/>
                </a:moveTo>
                <a:lnTo>
                  <a:pt x="397472" y="0"/>
                </a:lnTo>
                <a:lnTo>
                  <a:pt x="397472" y="319965"/>
                </a:lnTo>
                <a:lnTo>
                  <a:pt x="0" y="319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A3761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4135666" y="8499959"/>
            <a:ext cx="5008334" cy="1488964"/>
            <a:chOff x="0" y="0"/>
            <a:chExt cx="1299477" cy="38633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99477" cy="386331"/>
            </a:xfrm>
            <a:custGeom>
              <a:avLst/>
              <a:gdLst/>
              <a:ahLst/>
              <a:cxnLst/>
              <a:rect l="l" t="t" r="r" b="b"/>
              <a:pathLst>
                <a:path w="1299477" h="386331">
                  <a:moveTo>
                    <a:pt x="0" y="0"/>
                  </a:moveTo>
                  <a:lnTo>
                    <a:pt x="1299477" y="0"/>
                  </a:lnTo>
                  <a:lnTo>
                    <a:pt x="1299477" y="386331"/>
                  </a:lnTo>
                  <a:lnTo>
                    <a:pt x="0" y="38633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1299477" cy="453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 rot="-10800000">
            <a:off x="4483713" y="9084459"/>
            <a:ext cx="397472" cy="319965"/>
          </a:xfrm>
          <a:custGeom>
            <a:avLst/>
            <a:gdLst/>
            <a:ahLst/>
            <a:cxnLst/>
            <a:rect l="l" t="t" r="r" b="b"/>
            <a:pathLst>
              <a:path w="397472" h="319965">
                <a:moveTo>
                  <a:pt x="0" y="0"/>
                </a:moveTo>
                <a:lnTo>
                  <a:pt x="397473" y="0"/>
                </a:lnTo>
                <a:lnTo>
                  <a:pt x="397473" y="319965"/>
                </a:lnTo>
                <a:lnTo>
                  <a:pt x="0" y="319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5142030" y="8623935"/>
            <a:ext cx="4019567" cy="1663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5. Cl</a:t>
            </a:r>
            <a:r>
              <a:rPr lang="en-US" sz="2300" strike="noStrik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ickout Impact</a:t>
            </a:r>
          </a:p>
          <a:p>
            <a:pPr algn="l">
              <a:lnSpc>
                <a:spcPts val="3000"/>
              </a:lnSpc>
            </a:pPr>
            <a:r>
              <a:rPr lang="en-US" sz="2000" strike="noStrike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Clickouts% = (CO_post – CO_pre) / CO_pre × 100</a:t>
            </a:r>
          </a:p>
          <a:p>
            <a:pPr algn="l">
              <a:lnSpc>
                <a:spcPts val="3600"/>
              </a:lnSpc>
            </a:pPr>
            <a:endParaRPr lang="en-US" sz="2000" strike="noStrike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54636" y="-4554636"/>
            <a:ext cx="9109272" cy="9109272"/>
          </a:xfrm>
          <a:custGeom>
            <a:avLst/>
            <a:gdLst/>
            <a:ahLst/>
            <a:cxnLst/>
            <a:rect l="l" t="t" r="r" b="b"/>
            <a:pathLst>
              <a:path w="9109272" h="9109272">
                <a:moveTo>
                  <a:pt x="0" y="0"/>
                </a:moveTo>
                <a:lnTo>
                  <a:pt x="9109272" y="0"/>
                </a:lnTo>
                <a:lnTo>
                  <a:pt x="9109272" y="9109272"/>
                </a:lnTo>
                <a:lnTo>
                  <a:pt x="0" y="9109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60960" flipH="1">
            <a:off x="-2512294" y="1659486"/>
            <a:ext cx="8862357" cy="6968028"/>
          </a:xfrm>
          <a:custGeom>
            <a:avLst/>
            <a:gdLst/>
            <a:ahLst/>
            <a:cxnLst/>
            <a:rect l="l" t="t" r="r" b="b"/>
            <a:pathLst>
              <a:path w="8862357" h="6968028">
                <a:moveTo>
                  <a:pt x="8862357" y="0"/>
                </a:moveTo>
                <a:lnTo>
                  <a:pt x="0" y="0"/>
                </a:lnTo>
                <a:lnTo>
                  <a:pt x="0" y="6968028"/>
                </a:lnTo>
                <a:lnTo>
                  <a:pt x="8862357" y="6968028"/>
                </a:lnTo>
                <a:lnTo>
                  <a:pt x="886235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909194" flipH="1">
            <a:off x="12230153" y="-1668956"/>
            <a:ext cx="8771504" cy="6896595"/>
          </a:xfrm>
          <a:custGeom>
            <a:avLst/>
            <a:gdLst/>
            <a:ahLst/>
            <a:cxnLst/>
            <a:rect l="l" t="t" r="r" b="b"/>
            <a:pathLst>
              <a:path w="8771504" h="6896595">
                <a:moveTo>
                  <a:pt x="8771504" y="0"/>
                </a:moveTo>
                <a:lnTo>
                  <a:pt x="0" y="0"/>
                </a:lnTo>
                <a:lnTo>
                  <a:pt x="0" y="6896595"/>
                </a:lnTo>
                <a:lnTo>
                  <a:pt x="8771504" y="6896595"/>
                </a:lnTo>
                <a:lnTo>
                  <a:pt x="877150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14312" y="6011907"/>
            <a:ext cx="365648" cy="365648"/>
          </a:xfrm>
          <a:custGeom>
            <a:avLst/>
            <a:gdLst/>
            <a:ahLst/>
            <a:cxnLst/>
            <a:rect l="l" t="t" r="r" b="b"/>
            <a:pathLst>
              <a:path w="365648" h="365648">
                <a:moveTo>
                  <a:pt x="0" y="0"/>
                </a:moveTo>
                <a:lnTo>
                  <a:pt x="365648" y="0"/>
                </a:lnTo>
                <a:lnTo>
                  <a:pt x="365648" y="365648"/>
                </a:lnTo>
                <a:lnTo>
                  <a:pt x="0" y="365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14312" y="6838961"/>
            <a:ext cx="365648" cy="365648"/>
          </a:xfrm>
          <a:custGeom>
            <a:avLst/>
            <a:gdLst/>
            <a:ahLst/>
            <a:cxnLst/>
            <a:rect l="l" t="t" r="r" b="b"/>
            <a:pathLst>
              <a:path w="365648" h="365648">
                <a:moveTo>
                  <a:pt x="0" y="0"/>
                </a:moveTo>
                <a:lnTo>
                  <a:pt x="365648" y="0"/>
                </a:lnTo>
                <a:lnTo>
                  <a:pt x="365648" y="365648"/>
                </a:lnTo>
                <a:lnTo>
                  <a:pt x="0" y="365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74208" y="6114679"/>
            <a:ext cx="8621224" cy="3825668"/>
          </a:xfrm>
          <a:custGeom>
            <a:avLst/>
            <a:gdLst/>
            <a:ahLst/>
            <a:cxnLst/>
            <a:rect l="l" t="t" r="r" b="b"/>
            <a:pathLst>
              <a:path w="8621224" h="3825668">
                <a:moveTo>
                  <a:pt x="0" y="0"/>
                </a:moveTo>
                <a:lnTo>
                  <a:pt x="8621224" y="0"/>
                </a:lnTo>
                <a:lnTo>
                  <a:pt x="8621224" y="3825668"/>
                </a:lnTo>
                <a:lnTo>
                  <a:pt x="0" y="3825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863366" y="2318804"/>
            <a:ext cx="2825224" cy="7386206"/>
          </a:xfrm>
          <a:custGeom>
            <a:avLst/>
            <a:gdLst/>
            <a:ahLst/>
            <a:cxnLst/>
            <a:rect l="l" t="t" r="r" b="b"/>
            <a:pathLst>
              <a:path w="2825224" h="7386206">
                <a:moveTo>
                  <a:pt x="0" y="0"/>
                </a:moveTo>
                <a:lnTo>
                  <a:pt x="2825224" y="0"/>
                </a:lnTo>
                <a:lnTo>
                  <a:pt x="2825224" y="7386206"/>
                </a:lnTo>
                <a:lnTo>
                  <a:pt x="0" y="73862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25640" y="2084878"/>
            <a:ext cx="8718360" cy="3868772"/>
          </a:xfrm>
          <a:custGeom>
            <a:avLst/>
            <a:gdLst/>
            <a:ahLst/>
            <a:cxnLst/>
            <a:rect l="l" t="t" r="r" b="b"/>
            <a:pathLst>
              <a:path w="8718360" h="3868772">
                <a:moveTo>
                  <a:pt x="0" y="0"/>
                </a:moveTo>
                <a:lnTo>
                  <a:pt x="8718360" y="0"/>
                </a:lnTo>
                <a:lnTo>
                  <a:pt x="8718360" y="3868773"/>
                </a:lnTo>
                <a:lnTo>
                  <a:pt x="0" y="38687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714312" y="3462961"/>
            <a:ext cx="365648" cy="365648"/>
          </a:xfrm>
          <a:custGeom>
            <a:avLst/>
            <a:gdLst/>
            <a:ahLst/>
            <a:cxnLst/>
            <a:rect l="l" t="t" r="r" b="b"/>
            <a:pathLst>
              <a:path w="365648" h="365648">
                <a:moveTo>
                  <a:pt x="0" y="0"/>
                </a:moveTo>
                <a:lnTo>
                  <a:pt x="365648" y="0"/>
                </a:lnTo>
                <a:lnTo>
                  <a:pt x="365648" y="365648"/>
                </a:lnTo>
                <a:lnTo>
                  <a:pt x="0" y="365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714312" y="4777852"/>
            <a:ext cx="365648" cy="365648"/>
          </a:xfrm>
          <a:custGeom>
            <a:avLst/>
            <a:gdLst/>
            <a:ahLst/>
            <a:cxnLst/>
            <a:rect l="l" t="t" r="r" b="b"/>
            <a:pathLst>
              <a:path w="365648" h="365648">
                <a:moveTo>
                  <a:pt x="0" y="0"/>
                </a:moveTo>
                <a:lnTo>
                  <a:pt x="365648" y="0"/>
                </a:lnTo>
                <a:lnTo>
                  <a:pt x="365648" y="365648"/>
                </a:lnTo>
                <a:lnTo>
                  <a:pt x="0" y="365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714312" y="8280934"/>
            <a:ext cx="365648" cy="365648"/>
          </a:xfrm>
          <a:custGeom>
            <a:avLst/>
            <a:gdLst/>
            <a:ahLst/>
            <a:cxnLst/>
            <a:rect l="l" t="t" r="r" b="b"/>
            <a:pathLst>
              <a:path w="365648" h="365648">
                <a:moveTo>
                  <a:pt x="0" y="0"/>
                </a:moveTo>
                <a:lnTo>
                  <a:pt x="365648" y="0"/>
                </a:lnTo>
                <a:lnTo>
                  <a:pt x="365648" y="365648"/>
                </a:lnTo>
                <a:lnTo>
                  <a:pt x="0" y="365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863366" y="2318804"/>
            <a:ext cx="2825224" cy="7386206"/>
          </a:xfrm>
          <a:custGeom>
            <a:avLst/>
            <a:gdLst/>
            <a:ahLst/>
            <a:cxnLst/>
            <a:rect l="l" t="t" r="r" b="b"/>
            <a:pathLst>
              <a:path w="2825224" h="7386206">
                <a:moveTo>
                  <a:pt x="0" y="0"/>
                </a:moveTo>
                <a:lnTo>
                  <a:pt x="2825224" y="0"/>
                </a:lnTo>
                <a:lnTo>
                  <a:pt x="2825224" y="7386206"/>
                </a:lnTo>
                <a:lnTo>
                  <a:pt x="0" y="73862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25640" y="2084878"/>
            <a:ext cx="8707647" cy="3864018"/>
          </a:xfrm>
          <a:custGeom>
            <a:avLst/>
            <a:gdLst/>
            <a:ahLst/>
            <a:cxnLst/>
            <a:rect l="l" t="t" r="r" b="b"/>
            <a:pathLst>
              <a:path w="8707647" h="3864018">
                <a:moveTo>
                  <a:pt x="0" y="0"/>
                </a:moveTo>
                <a:lnTo>
                  <a:pt x="8707647" y="0"/>
                </a:lnTo>
                <a:lnTo>
                  <a:pt x="8707647" y="3864019"/>
                </a:lnTo>
                <a:lnTo>
                  <a:pt x="0" y="38640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-1171494" y="100958"/>
            <a:ext cx="10046681" cy="130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05"/>
              </a:lnSpc>
              <a:spcBef>
                <a:spcPct val="0"/>
              </a:spcBef>
            </a:pPr>
            <a:r>
              <a:rPr lang="en-US" sz="4505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W</a:t>
            </a:r>
            <a:r>
              <a:rPr lang="en-US" sz="4505" u="none" strike="noStrike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EEKLY KPI TRENDS </a:t>
            </a:r>
          </a:p>
          <a:p>
            <a:pPr marL="0" lvl="0" indent="0" algn="ctr">
              <a:lnSpc>
                <a:spcPts val="4505"/>
              </a:lnSpc>
              <a:spcBef>
                <a:spcPct val="0"/>
              </a:spcBef>
            </a:pPr>
            <a:r>
              <a:rPr lang="en-US" sz="4505" u="none" strike="noStrike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(SHOP 10 &amp; 463)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543863" y="9510886"/>
            <a:ext cx="5437844" cy="39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1900" b="1">
                <a:solidFill>
                  <a:srgbClr val="000000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Shop 463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98256" y="5497386"/>
            <a:ext cx="5437844" cy="39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1900" b="1">
                <a:solidFill>
                  <a:srgbClr val="000000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Shop 10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62784" y="5786945"/>
            <a:ext cx="4022781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Traffic is converting well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62784" y="6609905"/>
            <a:ext cx="4197676" cy="138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Users are not just clicking; they actually buy the products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89421" y="1785791"/>
            <a:ext cx="7531014" cy="1111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→ CONV</a:t>
            </a:r>
            <a:r>
              <a:rPr lang="en-US" sz="3900" u="none" strike="noStrike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ERSION </a:t>
            </a:r>
          </a:p>
          <a:p>
            <a:pPr algn="ctr">
              <a:lnSpc>
                <a:spcPts val="3900"/>
              </a:lnSpc>
            </a:pPr>
            <a:r>
              <a:rPr lang="en-US" sz="3900" u="none" strike="noStrike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RATE (CR)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62784" y="3289662"/>
            <a:ext cx="4022781" cy="138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After switching Shop 10: ×34 improvement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262784" y="4569822"/>
            <a:ext cx="4022781" cy="138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After switching Shop 463: </a:t>
            </a:r>
          </a:p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×83 improvement 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62784" y="8125951"/>
            <a:ext cx="4197676" cy="1384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Strong signal the partnership works in practice, not just on paper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60676" y="-4554636"/>
            <a:ext cx="7939229" cy="7939229"/>
          </a:xfrm>
          <a:custGeom>
            <a:avLst/>
            <a:gdLst/>
            <a:ahLst/>
            <a:cxnLst/>
            <a:rect l="l" t="t" r="r" b="b"/>
            <a:pathLst>
              <a:path w="7939229" h="7939229">
                <a:moveTo>
                  <a:pt x="0" y="0"/>
                </a:moveTo>
                <a:lnTo>
                  <a:pt x="7939229" y="0"/>
                </a:lnTo>
                <a:lnTo>
                  <a:pt x="7939229" y="7939229"/>
                </a:lnTo>
                <a:lnTo>
                  <a:pt x="0" y="7939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781816" flipH="1">
            <a:off x="11357024" y="-3801893"/>
            <a:ext cx="9670953" cy="7603787"/>
          </a:xfrm>
          <a:custGeom>
            <a:avLst/>
            <a:gdLst/>
            <a:ahLst/>
            <a:cxnLst/>
            <a:rect l="l" t="t" r="r" b="b"/>
            <a:pathLst>
              <a:path w="9670953" h="7603787">
                <a:moveTo>
                  <a:pt x="9670952" y="0"/>
                </a:moveTo>
                <a:lnTo>
                  <a:pt x="0" y="0"/>
                </a:lnTo>
                <a:lnTo>
                  <a:pt x="0" y="7603786"/>
                </a:lnTo>
                <a:lnTo>
                  <a:pt x="9670952" y="7603786"/>
                </a:lnTo>
                <a:lnTo>
                  <a:pt x="967095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24326" y="6885789"/>
            <a:ext cx="8651729" cy="6802422"/>
          </a:xfrm>
          <a:custGeom>
            <a:avLst/>
            <a:gdLst/>
            <a:ahLst/>
            <a:cxnLst/>
            <a:rect l="l" t="t" r="r" b="b"/>
            <a:pathLst>
              <a:path w="8651729" h="6802422">
                <a:moveTo>
                  <a:pt x="0" y="0"/>
                </a:moveTo>
                <a:lnTo>
                  <a:pt x="8651729" y="0"/>
                </a:lnTo>
                <a:lnTo>
                  <a:pt x="8651729" y="6802422"/>
                </a:lnTo>
                <a:lnTo>
                  <a:pt x="0" y="6802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554636" y="4703664"/>
            <a:ext cx="9109272" cy="9109272"/>
          </a:xfrm>
          <a:custGeom>
            <a:avLst/>
            <a:gdLst/>
            <a:ahLst/>
            <a:cxnLst/>
            <a:rect l="l" t="t" r="r" b="b"/>
            <a:pathLst>
              <a:path w="9109272" h="9109272">
                <a:moveTo>
                  <a:pt x="0" y="0"/>
                </a:moveTo>
                <a:lnTo>
                  <a:pt x="9109272" y="0"/>
                </a:lnTo>
                <a:lnTo>
                  <a:pt x="9109272" y="9109272"/>
                </a:lnTo>
                <a:lnTo>
                  <a:pt x="0" y="9109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224426" y="-2111000"/>
            <a:ext cx="9285767" cy="7807944"/>
          </a:xfrm>
          <a:custGeom>
            <a:avLst/>
            <a:gdLst/>
            <a:ahLst/>
            <a:cxnLst/>
            <a:rect l="l" t="t" r="r" b="b"/>
            <a:pathLst>
              <a:path w="9285767" h="7807944">
                <a:moveTo>
                  <a:pt x="0" y="0"/>
                </a:moveTo>
                <a:lnTo>
                  <a:pt x="9285767" y="0"/>
                </a:lnTo>
                <a:lnTo>
                  <a:pt x="9285767" y="7807944"/>
                </a:lnTo>
                <a:lnTo>
                  <a:pt x="0" y="78079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14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924326" y="4243366"/>
            <a:ext cx="11301259" cy="5014934"/>
          </a:xfrm>
          <a:custGeom>
            <a:avLst/>
            <a:gdLst/>
            <a:ahLst/>
            <a:cxnLst/>
            <a:rect l="l" t="t" r="r" b="b"/>
            <a:pathLst>
              <a:path w="11301259" h="5014934">
                <a:moveTo>
                  <a:pt x="0" y="0"/>
                </a:moveTo>
                <a:lnTo>
                  <a:pt x="11301259" y="0"/>
                </a:lnTo>
                <a:lnTo>
                  <a:pt x="11301259" y="5014934"/>
                </a:lnTo>
                <a:lnTo>
                  <a:pt x="0" y="50149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1492862" y="7092483"/>
          <a:ext cx="5136957" cy="2914650"/>
        </p:xfrm>
        <a:graphic>
          <a:graphicData uri="http://schemas.openxmlformats.org/drawingml/2006/table">
            <a:tbl>
              <a:tblPr/>
              <a:tblGrid>
                <a:gridCol w="11929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5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5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2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0000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 u="sng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Post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 u="sng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Diff.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 u="sng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Shops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 u="sng">
                          <a:solidFill>
                            <a:srgbClr val="FFFFFF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Pre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2325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€0.092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–10%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Shop 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€0.103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2325"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€0.155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+45%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Shop 463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€0.107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9497398" y="543025"/>
            <a:ext cx="9207939" cy="355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49"/>
              </a:lnSpc>
              <a:spcBef>
                <a:spcPct val="0"/>
              </a:spcBef>
            </a:pPr>
            <a:r>
              <a:rPr lang="en-US" sz="6649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W</a:t>
            </a:r>
            <a:r>
              <a:rPr lang="en-US" sz="6649" u="none" strike="noStrike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EEKLY KPI TRENDS </a:t>
            </a:r>
          </a:p>
          <a:p>
            <a:pPr marL="0" lvl="0" indent="0" algn="ctr">
              <a:lnSpc>
                <a:spcPts val="6649"/>
              </a:lnSpc>
              <a:spcBef>
                <a:spcPct val="0"/>
              </a:spcBef>
            </a:pPr>
            <a:r>
              <a:rPr lang="en-US" sz="6649" u="none" strike="noStrike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(SHOP 10 &amp; 463)</a:t>
            </a:r>
          </a:p>
          <a:p>
            <a:pPr marL="0" lvl="0" indent="0" algn="ctr">
              <a:lnSpc>
                <a:spcPts val="6501"/>
              </a:lnSpc>
              <a:spcBef>
                <a:spcPct val="0"/>
              </a:spcBef>
            </a:pPr>
            <a:endParaRPr lang="en-US" sz="6649" u="none" strike="noStrike">
              <a:solidFill>
                <a:srgbClr val="FFFFFF"/>
              </a:solidFill>
              <a:latin typeface="Agrandir Grand"/>
              <a:ea typeface="Agrandir Grand"/>
              <a:cs typeface="Agrandir Grand"/>
              <a:sym typeface="Agrandir Gran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87404" y="1839244"/>
            <a:ext cx="6747874" cy="100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5"/>
              </a:lnSpc>
            </a:pPr>
            <a:r>
              <a:rPr lang="en-US" sz="3495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→ REVENUE PER CLICK (RPC)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1976" y="3123344"/>
            <a:ext cx="5437844" cy="412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Shop 10: Slight RPC dilution due to broader inventory.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Shop 463: Due to increase, their traffic became more valuable per user.</a:t>
            </a:r>
          </a:p>
          <a:p>
            <a:pPr marL="518160" lvl="1" indent="-259080" algn="l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Shop 10 drives</a:t>
            </a:r>
            <a:r>
              <a:rPr lang="en-US" sz="2400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volume</a:t>
            </a: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; Shop 463 drives </a:t>
            </a:r>
            <a:r>
              <a:rPr lang="en-US" sz="2400" u="sng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value</a:t>
            </a:r>
            <a:r>
              <a:rPr lang="en-US" sz="24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. Both contribute differently but positively to idealo.</a:t>
            </a:r>
          </a:p>
          <a:p>
            <a:pPr algn="l">
              <a:lnSpc>
                <a:spcPts val="3600"/>
              </a:lnSpc>
            </a:pPr>
            <a:endParaRPr lang="en-US" sz="240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54636" y="-4554636"/>
            <a:ext cx="9109272" cy="9109272"/>
          </a:xfrm>
          <a:custGeom>
            <a:avLst/>
            <a:gdLst/>
            <a:ahLst/>
            <a:cxnLst/>
            <a:rect l="l" t="t" r="r" b="b"/>
            <a:pathLst>
              <a:path w="9109272" h="9109272">
                <a:moveTo>
                  <a:pt x="0" y="0"/>
                </a:moveTo>
                <a:lnTo>
                  <a:pt x="9109272" y="0"/>
                </a:lnTo>
                <a:lnTo>
                  <a:pt x="9109272" y="9109272"/>
                </a:lnTo>
                <a:lnTo>
                  <a:pt x="0" y="9109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53995" y="5143500"/>
            <a:ext cx="9109272" cy="9109272"/>
          </a:xfrm>
          <a:custGeom>
            <a:avLst/>
            <a:gdLst/>
            <a:ahLst/>
            <a:cxnLst/>
            <a:rect l="l" t="t" r="r" b="b"/>
            <a:pathLst>
              <a:path w="9109272" h="9109272">
                <a:moveTo>
                  <a:pt x="0" y="0"/>
                </a:moveTo>
                <a:lnTo>
                  <a:pt x="9109272" y="0"/>
                </a:lnTo>
                <a:lnTo>
                  <a:pt x="9109272" y="9109272"/>
                </a:lnTo>
                <a:lnTo>
                  <a:pt x="0" y="9109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60960" flipH="1">
            <a:off x="-2512294" y="1659486"/>
            <a:ext cx="8862357" cy="6968028"/>
          </a:xfrm>
          <a:custGeom>
            <a:avLst/>
            <a:gdLst/>
            <a:ahLst/>
            <a:cxnLst/>
            <a:rect l="l" t="t" r="r" b="b"/>
            <a:pathLst>
              <a:path w="8862357" h="6968028">
                <a:moveTo>
                  <a:pt x="8862357" y="0"/>
                </a:moveTo>
                <a:lnTo>
                  <a:pt x="0" y="0"/>
                </a:lnTo>
                <a:lnTo>
                  <a:pt x="0" y="6968028"/>
                </a:lnTo>
                <a:lnTo>
                  <a:pt x="8862357" y="6968028"/>
                </a:lnTo>
                <a:lnTo>
                  <a:pt x="886235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909194" flipH="1">
            <a:off x="12230153" y="-1899848"/>
            <a:ext cx="8771504" cy="6896595"/>
          </a:xfrm>
          <a:custGeom>
            <a:avLst/>
            <a:gdLst/>
            <a:ahLst/>
            <a:cxnLst/>
            <a:rect l="l" t="t" r="r" b="b"/>
            <a:pathLst>
              <a:path w="8771504" h="6896595">
                <a:moveTo>
                  <a:pt x="8771504" y="0"/>
                </a:moveTo>
                <a:lnTo>
                  <a:pt x="0" y="0"/>
                </a:lnTo>
                <a:lnTo>
                  <a:pt x="0" y="6896595"/>
                </a:lnTo>
                <a:lnTo>
                  <a:pt x="8771504" y="6896595"/>
                </a:lnTo>
                <a:lnTo>
                  <a:pt x="877150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88347" y="7067469"/>
            <a:ext cx="365648" cy="365648"/>
          </a:xfrm>
          <a:custGeom>
            <a:avLst/>
            <a:gdLst/>
            <a:ahLst/>
            <a:cxnLst/>
            <a:rect l="l" t="t" r="r" b="b"/>
            <a:pathLst>
              <a:path w="365648" h="365648">
                <a:moveTo>
                  <a:pt x="0" y="0"/>
                </a:moveTo>
                <a:lnTo>
                  <a:pt x="365648" y="0"/>
                </a:lnTo>
                <a:lnTo>
                  <a:pt x="365648" y="365649"/>
                </a:lnTo>
                <a:lnTo>
                  <a:pt x="0" y="365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888347" y="8552776"/>
            <a:ext cx="365648" cy="365648"/>
          </a:xfrm>
          <a:custGeom>
            <a:avLst/>
            <a:gdLst/>
            <a:ahLst/>
            <a:cxnLst/>
            <a:rect l="l" t="t" r="r" b="b"/>
            <a:pathLst>
              <a:path w="365648" h="365648">
                <a:moveTo>
                  <a:pt x="0" y="0"/>
                </a:moveTo>
                <a:lnTo>
                  <a:pt x="365648" y="0"/>
                </a:lnTo>
                <a:lnTo>
                  <a:pt x="365648" y="365648"/>
                </a:lnTo>
                <a:lnTo>
                  <a:pt x="0" y="365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735947" y="3239561"/>
            <a:ext cx="5437844" cy="168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Shop 10;</a:t>
            </a:r>
          </a:p>
          <a:p>
            <a:pPr marL="474981" lvl="1" indent="-237491" algn="l">
              <a:lnSpc>
                <a:spcPts val="330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Pre: €3.13k/week</a:t>
            </a:r>
          </a:p>
          <a:p>
            <a:pPr marL="474981" lvl="1" indent="-237491" algn="l">
              <a:lnSpc>
                <a:spcPts val="330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Post: €10.37k/week</a:t>
            </a:r>
          </a:p>
          <a:p>
            <a:pPr algn="l">
              <a:lnSpc>
                <a:spcPts val="3300"/>
              </a:lnSpc>
            </a:pPr>
            <a:endParaRPr lang="en-US" sz="220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232116" y="3334811"/>
            <a:ext cx="365648" cy="365648"/>
          </a:xfrm>
          <a:custGeom>
            <a:avLst/>
            <a:gdLst/>
            <a:ahLst/>
            <a:cxnLst/>
            <a:rect l="l" t="t" r="r" b="b"/>
            <a:pathLst>
              <a:path w="365648" h="365648">
                <a:moveTo>
                  <a:pt x="0" y="0"/>
                </a:moveTo>
                <a:lnTo>
                  <a:pt x="365649" y="0"/>
                </a:lnTo>
                <a:lnTo>
                  <a:pt x="365649" y="365648"/>
                </a:lnTo>
                <a:lnTo>
                  <a:pt x="0" y="3656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174730" y="3334811"/>
            <a:ext cx="365648" cy="365648"/>
          </a:xfrm>
          <a:custGeom>
            <a:avLst/>
            <a:gdLst/>
            <a:ahLst/>
            <a:cxnLst/>
            <a:rect l="l" t="t" r="r" b="b"/>
            <a:pathLst>
              <a:path w="365648" h="365648">
                <a:moveTo>
                  <a:pt x="0" y="0"/>
                </a:moveTo>
                <a:lnTo>
                  <a:pt x="365648" y="0"/>
                </a:lnTo>
                <a:lnTo>
                  <a:pt x="365648" y="365648"/>
                </a:lnTo>
                <a:lnTo>
                  <a:pt x="0" y="3656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61911" y="5143500"/>
            <a:ext cx="365648" cy="365648"/>
          </a:xfrm>
          <a:custGeom>
            <a:avLst/>
            <a:gdLst/>
            <a:ahLst/>
            <a:cxnLst/>
            <a:rect l="l" t="t" r="r" b="b"/>
            <a:pathLst>
              <a:path w="365648" h="365648">
                <a:moveTo>
                  <a:pt x="0" y="0"/>
                </a:moveTo>
                <a:lnTo>
                  <a:pt x="365649" y="0"/>
                </a:lnTo>
                <a:lnTo>
                  <a:pt x="365649" y="365648"/>
                </a:lnTo>
                <a:lnTo>
                  <a:pt x="0" y="3656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253995" y="8187127"/>
            <a:ext cx="365648" cy="365648"/>
          </a:xfrm>
          <a:custGeom>
            <a:avLst/>
            <a:gdLst/>
            <a:ahLst/>
            <a:cxnLst/>
            <a:rect l="l" t="t" r="r" b="b"/>
            <a:pathLst>
              <a:path w="365648" h="365648">
                <a:moveTo>
                  <a:pt x="0" y="0"/>
                </a:moveTo>
                <a:lnTo>
                  <a:pt x="365648" y="0"/>
                </a:lnTo>
                <a:lnTo>
                  <a:pt x="365648" y="365649"/>
                </a:lnTo>
                <a:lnTo>
                  <a:pt x="0" y="365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26301" y="4131100"/>
            <a:ext cx="9971464" cy="4424837"/>
          </a:xfrm>
          <a:custGeom>
            <a:avLst/>
            <a:gdLst/>
            <a:ahLst/>
            <a:cxnLst/>
            <a:rect l="l" t="t" r="r" b="b"/>
            <a:pathLst>
              <a:path w="9971464" h="4424837">
                <a:moveTo>
                  <a:pt x="0" y="0"/>
                </a:moveTo>
                <a:lnTo>
                  <a:pt x="9971464" y="0"/>
                </a:lnTo>
                <a:lnTo>
                  <a:pt x="9971464" y="4424838"/>
                </a:lnTo>
                <a:lnTo>
                  <a:pt x="0" y="44248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56952" y="200731"/>
            <a:ext cx="8556700" cy="3548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28"/>
              </a:lnSpc>
              <a:spcBef>
                <a:spcPct val="0"/>
              </a:spcBef>
            </a:pPr>
            <a:r>
              <a:rPr lang="en-US" sz="6528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W</a:t>
            </a:r>
            <a:r>
              <a:rPr lang="en-US" sz="6528" u="none" strike="noStrike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EEKLY KPI TRENDS </a:t>
            </a:r>
          </a:p>
          <a:p>
            <a:pPr marL="0" lvl="0" indent="0" algn="ctr">
              <a:lnSpc>
                <a:spcPts val="6528"/>
              </a:lnSpc>
              <a:spcBef>
                <a:spcPct val="0"/>
              </a:spcBef>
            </a:pPr>
            <a:r>
              <a:rPr lang="en-US" sz="6528" u="none" strike="noStrike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(SHOP 10 &amp; 463)</a:t>
            </a:r>
          </a:p>
          <a:p>
            <a:pPr marL="0" lvl="0" indent="0" algn="ctr">
              <a:lnSpc>
                <a:spcPts val="6528"/>
              </a:lnSpc>
              <a:spcBef>
                <a:spcPct val="0"/>
              </a:spcBef>
            </a:pPr>
            <a:endParaRPr lang="en-US" sz="6528" u="none" strike="noStrike">
              <a:solidFill>
                <a:srgbClr val="FFFFFF"/>
              </a:solidFill>
              <a:latin typeface="Agrandir Grand"/>
              <a:ea typeface="Agrandir Grand"/>
              <a:cs typeface="Agrandir Grand"/>
              <a:sym typeface="Agrandir Gran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4693820" y="3239561"/>
            <a:ext cx="5437844" cy="168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2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Shop 463:</a:t>
            </a:r>
          </a:p>
          <a:p>
            <a:pPr marL="474981" lvl="1" indent="-237491" algn="l">
              <a:lnSpc>
                <a:spcPts val="330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Pre: €5.8k/week</a:t>
            </a:r>
          </a:p>
          <a:p>
            <a:pPr marL="474981" lvl="1" indent="-237491" algn="l">
              <a:lnSpc>
                <a:spcPts val="330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Post: €16.13k/week</a:t>
            </a:r>
          </a:p>
          <a:p>
            <a:pPr algn="l">
              <a:lnSpc>
                <a:spcPts val="3300"/>
              </a:lnSpc>
            </a:pPr>
            <a:endParaRPr lang="en-US" sz="220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32116" y="2424746"/>
            <a:ext cx="7531014" cy="624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900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→ REVENUE GROWTH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61269" y="5057775"/>
            <a:ext cx="4554636" cy="245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Seasonal pattern appears after CPO:</a:t>
            </a:r>
          </a:p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Q4: peak (Black Friday &amp; Christmas)</a:t>
            </a:r>
          </a:p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Jan–Feb: normalization</a:t>
            </a:r>
          </a:p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Easter/Summer dips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744736" y="8099386"/>
            <a:ext cx="5591285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199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Stable week-over-week uplift, not a one-time boost.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54636" y="-4554636"/>
            <a:ext cx="9109272" cy="9109272"/>
          </a:xfrm>
          <a:custGeom>
            <a:avLst/>
            <a:gdLst/>
            <a:ahLst/>
            <a:cxnLst/>
            <a:rect l="l" t="t" r="r" b="b"/>
            <a:pathLst>
              <a:path w="9109272" h="9109272">
                <a:moveTo>
                  <a:pt x="0" y="0"/>
                </a:moveTo>
                <a:lnTo>
                  <a:pt x="9109272" y="0"/>
                </a:lnTo>
                <a:lnTo>
                  <a:pt x="9109272" y="9109272"/>
                </a:lnTo>
                <a:lnTo>
                  <a:pt x="0" y="9109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04664" y="6018640"/>
            <a:ext cx="9109272" cy="9109272"/>
          </a:xfrm>
          <a:custGeom>
            <a:avLst/>
            <a:gdLst/>
            <a:ahLst/>
            <a:cxnLst/>
            <a:rect l="l" t="t" r="r" b="b"/>
            <a:pathLst>
              <a:path w="9109272" h="9109272">
                <a:moveTo>
                  <a:pt x="0" y="0"/>
                </a:moveTo>
                <a:lnTo>
                  <a:pt x="9109272" y="0"/>
                </a:lnTo>
                <a:lnTo>
                  <a:pt x="9109272" y="9109272"/>
                </a:lnTo>
                <a:lnTo>
                  <a:pt x="0" y="9109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60960" flipH="1">
            <a:off x="-2512294" y="1659486"/>
            <a:ext cx="8862357" cy="6968028"/>
          </a:xfrm>
          <a:custGeom>
            <a:avLst/>
            <a:gdLst/>
            <a:ahLst/>
            <a:cxnLst/>
            <a:rect l="l" t="t" r="r" b="b"/>
            <a:pathLst>
              <a:path w="8862357" h="6968028">
                <a:moveTo>
                  <a:pt x="8862357" y="0"/>
                </a:moveTo>
                <a:lnTo>
                  <a:pt x="0" y="0"/>
                </a:lnTo>
                <a:lnTo>
                  <a:pt x="0" y="6968028"/>
                </a:lnTo>
                <a:lnTo>
                  <a:pt x="8862357" y="6968028"/>
                </a:lnTo>
                <a:lnTo>
                  <a:pt x="886235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909194" flipH="1">
            <a:off x="12230153" y="-1899848"/>
            <a:ext cx="8771504" cy="6896595"/>
          </a:xfrm>
          <a:custGeom>
            <a:avLst/>
            <a:gdLst/>
            <a:ahLst/>
            <a:cxnLst/>
            <a:rect l="l" t="t" r="r" b="b"/>
            <a:pathLst>
              <a:path w="8771504" h="6896595">
                <a:moveTo>
                  <a:pt x="8771504" y="0"/>
                </a:moveTo>
                <a:lnTo>
                  <a:pt x="0" y="0"/>
                </a:lnTo>
                <a:lnTo>
                  <a:pt x="0" y="6896595"/>
                </a:lnTo>
                <a:lnTo>
                  <a:pt x="8771504" y="6896595"/>
                </a:lnTo>
                <a:lnTo>
                  <a:pt x="8771504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591189" y="3449454"/>
            <a:ext cx="365648" cy="365648"/>
          </a:xfrm>
          <a:custGeom>
            <a:avLst/>
            <a:gdLst/>
            <a:ahLst/>
            <a:cxnLst/>
            <a:rect l="l" t="t" r="r" b="b"/>
            <a:pathLst>
              <a:path w="365648" h="365648">
                <a:moveTo>
                  <a:pt x="0" y="0"/>
                </a:moveTo>
                <a:lnTo>
                  <a:pt x="365648" y="0"/>
                </a:lnTo>
                <a:lnTo>
                  <a:pt x="365648" y="365648"/>
                </a:lnTo>
                <a:lnTo>
                  <a:pt x="0" y="365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296244" y="3610979"/>
            <a:ext cx="365648" cy="365648"/>
          </a:xfrm>
          <a:custGeom>
            <a:avLst/>
            <a:gdLst/>
            <a:ahLst/>
            <a:cxnLst/>
            <a:rect l="l" t="t" r="r" b="b"/>
            <a:pathLst>
              <a:path w="365648" h="365648">
                <a:moveTo>
                  <a:pt x="0" y="0"/>
                </a:moveTo>
                <a:lnTo>
                  <a:pt x="365648" y="0"/>
                </a:lnTo>
                <a:lnTo>
                  <a:pt x="365648" y="365648"/>
                </a:lnTo>
                <a:lnTo>
                  <a:pt x="0" y="365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86731" y="4874653"/>
            <a:ext cx="10456008" cy="5021822"/>
          </a:xfrm>
          <a:custGeom>
            <a:avLst/>
            <a:gdLst/>
            <a:ahLst/>
            <a:cxnLst/>
            <a:rect l="l" t="t" r="r" b="b"/>
            <a:pathLst>
              <a:path w="10456008" h="5021822">
                <a:moveTo>
                  <a:pt x="0" y="0"/>
                </a:moveTo>
                <a:lnTo>
                  <a:pt x="10456008" y="0"/>
                </a:lnTo>
                <a:lnTo>
                  <a:pt x="10456008" y="5021822"/>
                </a:lnTo>
                <a:lnTo>
                  <a:pt x="0" y="50218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9328" b="-186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071171" y="5482421"/>
            <a:ext cx="826463" cy="739973"/>
          </a:xfrm>
          <a:custGeom>
            <a:avLst/>
            <a:gdLst/>
            <a:ahLst/>
            <a:cxnLst/>
            <a:rect l="l" t="t" r="r" b="b"/>
            <a:pathLst>
              <a:path w="826463" h="739973">
                <a:moveTo>
                  <a:pt x="0" y="0"/>
                </a:moveTo>
                <a:lnTo>
                  <a:pt x="826463" y="0"/>
                </a:lnTo>
                <a:lnTo>
                  <a:pt x="826463" y="739973"/>
                </a:lnTo>
                <a:lnTo>
                  <a:pt x="0" y="7399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-21395" y="340771"/>
            <a:ext cx="6214900" cy="3453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42"/>
              </a:lnSpc>
              <a:spcBef>
                <a:spcPct val="0"/>
              </a:spcBef>
            </a:pPr>
            <a:r>
              <a:rPr lang="en-US" sz="5142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W</a:t>
            </a:r>
            <a:r>
              <a:rPr lang="en-US" sz="5142" u="none" strike="noStrike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EEKLY KPI TRENDS </a:t>
            </a:r>
          </a:p>
          <a:p>
            <a:pPr marL="0" lvl="0" indent="0" algn="ctr">
              <a:lnSpc>
                <a:spcPts val="5142"/>
              </a:lnSpc>
              <a:spcBef>
                <a:spcPct val="0"/>
              </a:spcBef>
            </a:pPr>
            <a:r>
              <a:rPr lang="en-US" sz="5142" u="none" strike="noStrike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(SHOP 10 &amp; 463)</a:t>
            </a:r>
          </a:p>
          <a:p>
            <a:pPr marL="0" lvl="0" indent="0" algn="ctr">
              <a:lnSpc>
                <a:spcPts val="5142"/>
              </a:lnSpc>
              <a:spcBef>
                <a:spcPct val="0"/>
              </a:spcBef>
            </a:pPr>
            <a:endParaRPr lang="en-US" sz="5142" u="none" strike="noStrike">
              <a:solidFill>
                <a:srgbClr val="FFFFFF"/>
              </a:solidFill>
              <a:latin typeface="Agrandir Grand"/>
              <a:ea typeface="Agrandir Grand"/>
              <a:cs typeface="Agrandir Grand"/>
              <a:sym typeface="Agrandir Gran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993390" y="3342607"/>
            <a:ext cx="6491013" cy="161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Shop 10 :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Pre: ~30.4k/week  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Post: ~112.3k/week (+482%)</a:t>
            </a:r>
          </a:p>
          <a:p>
            <a:pPr algn="l">
              <a:lnSpc>
                <a:spcPts val="3150"/>
              </a:lnSpc>
            </a:pPr>
            <a:endParaRPr lang="en-US" sz="210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823817" y="3537028"/>
            <a:ext cx="5437844" cy="1615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Shop 463: 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Pre: ~54.2k/week</a:t>
            </a:r>
          </a:p>
          <a:p>
            <a:pPr marL="453390" lvl="1" indent="-226695" algn="l">
              <a:lnSpc>
                <a:spcPts val="315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Post: ~104.1k/week</a:t>
            </a:r>
          </a:p>
          <a:p>
            <a:pPr algn="l">
              <a:lnSpc>
                <a:spcPts val="3150"/>
              </a:lnSpc>
            </a:pPr>
            <a:endParaRPr lang="en-US" sz="210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960817" y="9776286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94819" y="2720428"/>
            <a:ext cx="8283011" cy="68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0"/>
              </a:lnSpc>
            </a:pPr>
            <a:r>
              <a:rPr lang="en-US" sz="4290">
                <a:solidFill>
                  <a:srgbClr val="FFFFFF"/>
                </a:solidFill>
                <a:latin typeface="Agrandir Grand"/>
                <a:ea typeface="Agrandir Grand"/>
                <a:cs typeface="Agrandir Grand"/>
                <a:sym typeface="Agrandir Grand"/>
              </a:rPr>
              <a:t>→ CLICKOUTS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080105" y="3832303"/>
            <a:ext cx="365648" cy="365648"/>
          </a:xfrm>
          <a:custGeom>
            <a:avLst/>
            <a:gdLst/>
            <a:ahLst/>
            <a:cxnLst/>
            <a:rect l="l" t="t" r="r" b="b"/>
            <a:pathLst>
              <a:path w="365648" h="365648">
                <a:moveTo>
                  <a:pt x="0" y="0"/>
                </a:moveTo>
                <a:lnTo>
                  <a:pt x="365649" y="0"/>
                </a:lnTo>
                <a:lnTo>
                  <a:pt x="365649" y="365649"/>
                </a:lnTo>
                <a:lnTo>
                  <a:pt x="0" y="365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604315" y="3737053"/>
            <a:ext cx="4499768" cy="121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No cannibalization of other shops detected; platform traffic also grows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04315" y="5574333"/>
            <a:ext cx="4499768" cy="121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Shop 10 experiences massive visibility gain because OOP grew +874%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04315" y="7063419"/>
            <a:ext cx="4438134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Shop 463 also grows strongly but more controlled (OOP +189%).</a:t>
            </a:r>
          </a:p>
        </p:txBody>
      </p:sp>
      <p:sp>
        <p:nvSpPr>
          <p:cNvPr id="19" name="Freeform 19"/>
          <p:cNvSpPr/>
          <p:nvPr/>
        </p:nvSpPr>
        <p:spPr>
          <a:xfrm>
            <a:off x="13080105" y="5669583"/>
            <a:ext cx="365648" cy="365648"/>
          </a:xfrm>
          <a:custGeom>
            <a:avLst/>
            <a:gdLst/>
            <a:ahLst/>
            <a:cxnLst/>
            <a:rect l="l" t="t" r="r" b="b"/>
            <a:pathLst>
              <a:path w="365648" h="365648">
                <a:moveTo>
                  <a:pt x="0" y="0"/>
                </a:moveTo>
                <a:lnTo>
                  <a:pt x="365649" y="0"/>
                </a:lnTo>
                <a:lnTo>
                  <a:pt x="365649" y="365648"/>
                </a:lnTo>
                <a:lnTo>
                  <a:pt x="0" y="365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080105" y="7158669"/>
            <a:ext cx="365648" cy="365648"/>
          </a:xfrm>
          <a:custGeom>
            <a:avLst/>
            <a:gdLst/>
            <a:ahLst/>
            <a:cxnLst/>
            <a:rect l="l" t="t" r="r" b="b"/>
            <a:pathLst>
              <a:path w="365648" h="365648">
                <a:moveTo>
                  <a:pt x="0" y="0"/>
                </a:moveTo>
                <a:lnTo>
                  <a:pt x="365649" y="0"/>
                </a:lnTo>
                <a:lnTo>
                  <a:pt x="365649" y="365649"/>
                </a:lnTo>
                <a:lnTo>
                  <a:pt x="0" y="365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1196</Words>
  <Application>Microsoft Office PowerPoint</Application>
  <PresentationFormat>Özel</PresentationFormat>
  <Paragraphs>261</Paragraphs>
  <Slides>17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6" baseType="lpstr">
      <vt:lpstr>Arial</vt:lpstr>
      <vt:lpstr>Telegraf</vt:lpstr>
      <vt:lpstr>Canva Sans Bold</vt:lpstr>
      <vt:lpstr>Agrandir Grand</vt:lpstr>
      <vt:lpstr>Agrandir Grand Bold</vt:lpstr>
      <vt:lpstr>Canva Sans</vt:lpstr>
      <vt:lpstr>Telegraf Bold</vt:lpstr>
      <vt:lpstr>Calibri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Gray Gradient Modern Business Case Study and Report Presentation</dc:title>
  <cp:lastModifiedBy>Emre _</cp:lastModifiedBy>
  <cp:revision>2</cp:revision>
  <dcterms:created xsi:type="dcterms:W3CDTF">2006-08-16T00:00:00Z</dcterms:created>
  <dcterms:modified xsi:type="dcterms:W3CDTF">2025-11-29T23:30:36Z</dcterms:modified>
  <dc:identifier>DAG46pJ50x4</dc:identifier>
</cp:coreProperties>
</file>